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256" r:id="rId2"/>
    <p:sldId id="333" r:id="rId3"/>
    <p:sldId id="334" r:id="rId4"/>
    <p:sldId id="276" r:id="rId5"/>
    <p:sldId id="278" r:id="rId6"/>
    <p:sldId id="367" r:id="rId7"/>
    <p:sldId id="277" r:id="rId8"/>
    <p:sldId id="282" r:id="rId9"/>
    <p:sldId id="309" r:id="rId10"/>
    <p:sldId id="307" r:id="rId11"/>
    <p:sldId id="308" r:id="rId12"/>
    <p:sldId id="311" r:id="rId13"/>
    <p:sldId id="310" r:id="rId14"/>
    <p:sldId id="312" r:id="rId15"/>
    <p:sldId id="313" r:id="rId16"/>
    <p:sldId id="305" r:id="rId17"/>
    <p:sldId id="279" r:id="rId18"/>
    <p:sldId id="336" r:id="rId19"/>
    <p:sldId id="283" r:id="rId20"/>
    <p:sldId id="370" r:id="rId21"/>
    <p:sldId id="339" r:id="rId22"/>
    <p:sldId id="340" r:id="rId23"/>
    <p:sldId id="341" r:id="rId24"/>
    <p:sldId id="342" r:id="rId25"/>
    <p:sldId id="280" r:id="rId26"/>
    <p:sldId id="281" r:id="rId27"/>
    <p:sldId id="315" r:id="rId28"/>
    <p:sldId id="337" r:id="rId29"/>
    <p:sldId id="338" r:id="rId30"/>
    <p:sldId id="314" r:id="rId31"/>
    <p:sldId id="363" r:id="rId32"/>
    <p:sldId id="316" r:id="rId33"/>
    <p:sldId id="365" r:id="rId34"/>
    <p:sldId id="366" r:id="rId35"/>
    <p:sldId id="364" r:id="rId36"/>
    <p:sldId id="343" r:id="rId37"/>
    <p:sldId id="344" r:id="rId38"/>
    <p:sldId id="345" r:id="rId39"/>
    <p:sldId id="346" r:id="rId40"/>
    <p:sldId id="347" r:id="rId41"/>
    <p:sldId id="368" r:id="rId42"/>
    <p:sldId id="348" r:id="rId43"/>
    <p:sldId id="349" r:id="rId44"/>
    <p:sldId id="350" r:id="rId45"/>
    <p:sldId id="351" r:id="rId46"/>
    <p:sldId id="352" r:id="rId47"/>
    <p:sldId id="354" r:id="rId48"/>
    <p:sldId id="355" r:id="rId49"/>
    <p:sldId id="353" r:id="rId50"/>
    <p:sldId id="356" r:id="rId51"/>
    <p:sldId id="357" r:id="rId52"/>
    <p:sldId id="358" r:id="rId53"/>
    <p:sldId id="369" r:id="rId54"/>
    <p:sldId id="359" r:id="rId55"/>
    <p:sldId id="360" r:id="rId56"/>
    <p:sldId id="361" r:id="rId57"/>
    <p:sldId id="362" r:id="rId5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4676" autoAdjust="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DD9A4A6-2C46-4CAA-B63F-F6E8407ED388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92AD096-6F9E-4E0C-B1E1-7D6CD93CB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2342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0D8F1-C661-4A45-A279-828176C30D6E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DCC69-A6B3-4902-8B0C-60722B984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FAB0F-AA2E-4C4D-B8A8-23D9DA4318A3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FAAD5-ECE0-4740-BC3D-7851D0E03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6D456-2133-4BBC-9F79-AFBA51438B5B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C8F48-90DF-49E1-BF16-5B70E35D4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00C2-80F8-4E43-AB78-8AF1A5A11D7E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10891-C005-4BA8-B5F1-2660B24232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CEA4E-3710-4C97-8D62-D512BD45F695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6C140-0345-4035-9291-12365D9C3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5CC83-CED6-4B15-BCBE-81E04A0C074B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7C1A3-9EE5-4202-BC9A-021BE0CBA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245CD-EC9B-424B-A72E-A516E19743FF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82C01-229A-4B4E-95E0-06115C9EE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3102D-F874-4AD8-8937-2FD4CBAE4600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CC7A0-23FC-4914-86E9-07BD88F73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D725-7E67-4118-A544-9101BB750271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3A781-D60B-4949-8EA5-49425F48D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F6B42-E0F5-4054-B6FB-8FBDDE2C6605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85F4-3D6D-44A8-9BAE-7D44388B0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D80B7-6DD3-4003-A7D2-DBF98BAA4B3C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DFC1B-09ED-4CA5-A03B-054FC84BA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EB8AE3-4EE8-4202-80C0-632DC585464E}" type="datetimeFigureOut">
              <a:rPr lang="ru-RU"/>
              <a:pPr>
                <a:defRPr/>
              </a:pPr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001794-066D-43C4-A680-B31CE60F6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656184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rgbClr val="C00000"/>
                </a:solidFill>
                <a:effectLst/>
              </a:rPr>
              <a:t>ЗНАЧЕНИЕ ВЫСТАВОЧНОГО СТЕНДА В ОРГАНИЗАЦИОННОМ ПРОЦЕССЕ</a:t>
            </a:r>
            <a:r>
              <a:rPr lang="ru-RU" sz="3200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C00000"/>
                </a:solidFill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4339" name="Рисунок 4" descr="http://generalexpo.ru/common/upload/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8" y="2205038"/>
            <a:ext cx="594042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23554" name="Объект 2"/>
          <p:cNvSpPr>
            <a:spLocks noGrp="1"/>
          </p:cNvSpPr>
          <p:nvPr>
            <p:ph sz="quarter" idx="13"/>
          </p:nvPr>
        </p:nvSpPr>
        <p:spPr>
          <a:xfrm>
            <a:off x="468313" y="260350"/>
            <a:ext cx="8207375" cy="6337300"/>
          </a:xfrm>
        </p:spPr>
        <p:txBody>
          <a:bodyPr/>
          <a:lstStyle/>
          <a:p>
            <a:pPr eaLnBrk="1" hangingPunct="1"/>
            <a:r>
              <a:rPr lang="ru-RU" sz="3200" b="1" i="1" dirty="0" smtClean="0"/>
              <a:t>Презентационная площадь. </a:t>
            </a:r>
            <a:r>
              <a:rPr lang="ru-RU" sz="3200" dirty="0" smtClean="0"/>
              <a:t>Размеры необходимого для экспонатов места зависят от числа и величины отобранных товаров, а также от целей участия в выставке. К </a:t>
            </a:r>
            <a:r>
              <a:rPr lang="ru-RU" sz="3200" dirty="0" smtClean="0"/>
              <a:t>презентационной </a:t>
            </a:r>
            <a:r>
              <a:rPr lang="ru-RU" sz="3200" dirty="0" smtClean="0"/>
              <a:t>площади относятся в целом все поверхности для экспонатов, информационных табло, видеоаппаратуры для демонстрации и проведения мероприятий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0825" y="260350"/>
            <a:ext cx="8569325" cy="6408738"/>
          </a:xfrm>
        </p:spPr>
        <p:txBody>
          <a:bodyPr rtlCol="0">
            <a:normAutofit fontScale="925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Стенд как средство коммуникации должен иметь зону для переговоров. 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Персонал должен иметь достаточное место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для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переговоров с клиентами и чувствовать себя комфортно на стенде. В зависимости от вида товаров и типа переговоров могут быть устроены уголки со столами и стульями, небольшие закрытые кабины и внутренние изолированные просторные помещения. Разумеется, для организации таких престижных мест ничего не требуется, кроме наличия необходимого пространства у организаторов и денег. Для индивидуального общения служат, помимо названных частей стенда, информационная служба, бар и столики для приема гостей.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313" y="188913"/>
            <a:ext cx="8424862" cy="6335712"/>
          </a:xfrm>
        </p:spPr>
        <p:txBody>
          <a:bodyPr rtlCol="0">
            <a:normAutofit fontScale="92500" lnSpcReduction="2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Подсобные помещения внутри стенда. 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 ним относятся: кухня, склад, место для хранения печатных материалов и проспектов, гардероб, технические подсобки, помещения для персонала, сервисной службы (бюро). С учетом других функций стенда может возникнуть необходимость в организации дополнительных помещений и служб, например, гардероба для приема посетителей, сейфов, камеры хранения, комнаты для переодевания, комнаты отдыха для персонала и даже своего фирменного </a:t>
            </a:r>
            <a:r>
              <a:rPr lang="ru-RU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сервисбюро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(справки по расписанию движения транспорта, квартирное бюро, выдача удостоверений, почтовые услуги).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26626" name="Объект 2"/>
          <p:cNvSpPr>
            <a:spLocks noGrp="1"/>
          </p:cNvSpPr>
          <p:nvPr>
            <p:ph sz="quarter" idx="13"/>
          </p:nvPr>
        </p:nvSpPr>
        <p:spPr>
          <a:xfrm>
            <a:off x="250825" y="731838"/>
            <a:ext cx="8497888" cy="5865812"/>
          </a:xfrm>
        </p:spPr>
        <p:txBody>
          <a:bodyPr/>
          <a:lstStyle/>
          <a:p>
            <a:pPr eaLnBrk="1" hangingPunct="1"/>
            <a:r>
              <a:rPr lang="ru-RU" sz="3200" smtClean="0"/>
              <a:t>На тех </a:t>
            </a:r>
            <a:r>
              <a:rPr lang="ru-RU" sz="3200" i="1" smtClean="0"/>
              <a:t>мероприятиях, где в центре </a:t>
            </a:r>
            <a:r>
              <a:rPr lang="ru-RU" sz="3200" smtClean="0"/>
              <a:t>–</a:t>
            </a:r>
            <a:r>
              <a:rPr lang="ru-RU" sz="3200" i="1" smtClean="0"/>
              <a:t> ориентация на товар, </a:t>
            </a:r>
            <a:r>
              <a:rPr lang="ru-RU" sz="3200" smtClean="0"/>
              <a:t>клиентам демонстрируют технические и, соответственно, качественные достоинства всех представленных экспонатов. Соотношение между презентационной площадью и площадями, отведенными для переговоров (в частности, под переговорные кабины), на мероприятиях такого типа, как следует из опыта, должно составлять 60 к 40%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313" y="260350"/>
            <a:ext cx="8280400" cy="6264275"/>
          </a:xfrm>
        </p:spPr>
        <p:txBody>
          <a:bodyPr rtlCol="0">
            <a:normAutofit fontScale="92500" lnSpcReduction="1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тех </a:t>
            </a:r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мероприятиях, где в центре 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ориентация на информацию, 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главная нагрузка ложится на разнообразные средства информации (тесты, </a:t>
            </a:r>
            <a:r>
              <a:rPr lang="ru-RU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мультивидение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показ диапозитивов, </a:t>
            </a:r>
            <a:r>
              <a:rPr lang="ru-RU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видеопросмотры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Такая форма презентации избирается в том случае, если достижения предприятия не могут быть в полной мере представлены через экспонаты. Может быть рекомендовано следующее соотношение в использовании площадей: площадь, необходимая для информационных средств, – 40, площадь под переговорные кабины –60%.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0825" y="260350"/>
            <a:ext cx="8497888" cy="6121400"/>
          </a:xfrm>
        </p:spPr>
        <p:txBody>
          <a:bodyPr rtlCol="0">
            <a:normAutofit fontScale="925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 </a:t>
            </a:r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мероприятиях, где в центре 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консультации, 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первый план выходит индивидуальное общение. Достаточно информированный клиент использует визит на выставку для проведения профессионального разговора со специалистами. Поэтому здесь приоритетны уголки со столами и стульями и кабины для переговоров. Причем большая часть должна приходиться на площади, отведенные под переговоры, а меньшая – на изолированные площади переговорных кабин.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404813"/>
            <a:ext cx="7848600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3200" dirty="0"/>
          </a:p>
        </p:txBody>
      </p:sp>
      <p:sp>
        <p:nvSpPr>
          <p:cNvPr id="29698" name="Объект 2"/>
          <p:cNvSpPr>
            <a:spLocks noGrp="1"/>
          </p:cNvSpPr>
          <p:nvPr>
            <p:ph sz="quarter" idx="13"/>
          </p:nvPr>
        </p:nvSpPr>
        <p:spPr>
          <a:xfrm>
            <a:off x="323850" y="476250"/>
            <a:ext cx="8569325" cy="5722938"/>
          </a:xfrm>
        </p:spPr>
        <p:txBody>
          <a:bodyPr/>
          <a:lstStyle/>
          <a:p>
            <a:pPr eaLnBrk="1" hangingPunct="1"/>
            <a:r>
              <a:rPr lang="ru-RU" sz="3200" smtClean="0"/>
              <a:t>На </a:t>
            </a:r>
            <a:r>
              <a:rPr lang="ru-RU" sz="3200" i="1" smtClean="0"/>
              <a:t>смешанных, </a:t>
            </a:r>
            <a:r>
              <a:rPr lang="ru-RU" sz="3200" smtClean="0"/>
              <a:t>т.е. представляющих собой комбинации из названных типов, </a:t>
            </a:r>
            <a:r>
              <a:rPr lang="ru-RU" sz="3200" i="1" smtClean="0"/>
              <a:t>мероприятиях </a:t>
            </a:r>
            <a:r>
              <a:rPr lang="ru-RU" sz="3200" smtClean="0"/>
              <a:t>различные функциональные площади целесообразно так согласовать между собой, чтобы каждая часть была хорошо узнаваемой с функциональной, пространственной и рекламной точек зрения. Соотношение в использовании собственно выставочных площадей и площади под переговорные кабины должно быть примерно равным.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6512511" cy="1143000"/>
          </a:xfrm>
        </p:spPr>
        <p:txBody>
          <a:bodyPr/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>Типы стендов</a:t>
            </a:r>
            <a:endParaRPr lang="ru-RU" sz="3200" dirty="0"/>
          </a:p>
        </p:txBody>
      </p:sp>
      <p:sp>
        <p:nvSpPr>
          <p:cNvPr id="30722" name="Объект 2"/>
          <p:cNvSpPr>
            <a:spLocks noGrp="1"/>
          </p:cNvSpPr>
          <p:nvPr>
            <p:ph sz="quarter" idx="13"/>
          </p:nvPr>
        </p:nvSpPr>
        <p:spPr>
          <a:xfrm>
            <a:off x="251520" y="836712"/>
            <a:ext cx="8208962" cy="3959225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В принципе для любого стенда важно одно: его пропорции должны быть гармоничны. Типы стендов различаются по тому, как они отделены от соседних стендов и как открыты по отношению к проходам.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61040"/>
            <a:ext cx="4760913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731838"/>
            <a:ext cx="8208963" cy="5649912"/>
          </a:xfrm>
        </p:spPr>
        <p:txBody>
          <a:bodyPr/>
          <a:lstStyle/>
          <a:p>
            <a:r>
              <a:rPr lang="ru-RU" sz="3200" smtClean="0">
                <a:latin typeface="Arial" charset="0"/>
              </a:rPr>
              <a:t>Стенд должен:</a:t>
            </a:r>
          </a:p>
          <a:p>
            <a:r>
              <a:rPr lang="ru-RU" sz="3200" smtClean="0">
                <a:latin typeface="Arial" charset="0"/>
              </a:rPr>
              <a:t>- производить благоприятное, но не показное впечатление;</a:t>
            </a:r>
          </a:p>
          <a:p>
            <a:r>
              <a:rPr lang="ru-RU" sz="3200" smtClean="0">
                <a:latin typeface="Arial" charset="0"/>
              </a:rPr>
              <a:t>- казаться скромным, но не убогим и скупым;</a:t>
            </a:r>
          </a:p>
          <a:p>
            <a:r>
              <a:rPr lang="ru-RU" sz="3200" smtClean="0">
                <a:latin typeface="Arial" charset="0"/>
              </a:rPr>
              <a:t>- выглядеть заманчивым, но не навязчивым;</a:t>
            </a:r>
          </a:p>
          <a:p>
            <a:r>
              <a:rPr lang="ru-RU" sz="3200" smtClean="0">
                <a:latin typeface="Arial" charset="0"/>
              </a:rPr>
              <a:t>- казаться довольно строгим, но не отталкивающим;</a:t>
            </a:r>
          </a:p>
          <a:p>
            <a:r>
              <a:rPr lang="ru-RU" sz="3200" smtClean="0">
                <a:latin typeface="Arial" charset="0"/>
              </a:rPr>
              <a:t>- в определённые моменты становиться шоу, но не балаганом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2770" name="Объект 2"/>
          <p:cNvSpPr>
            <a:spLocks noGrp="1"/>
          </p:cNvSpPr>
          <p:nvPr>
            <p:ph sz="quarter" idx="13"/>
          </p:nvPr>
        </p:nvSpPr>
        <p:spPr>
          <a:xfrm>
            <a:off x="395288" y="731838"/>
            <a:ext cx="8424862" cy="5649912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В отечественной практике в настоящее время используется ограниченное число типов выставочных стендов.</a:t>
            </a:r>
          </a:p>
          <a:p>
            <a:pPr eaLnBrk="1" hangingPunct="1"/>
            <a:r>
              <a:rPr lang="ru-RU" sz="2800" dirty="0" smtClean="0"/>
              <a:t>Различают следующие </a:t>
            </a:r>
          </a:p>
          <a:p>
            <a:pPr marL="46037" indent="0" eaLnBrk="1" hangingPunct="1">
              <a:buNone/>
            </a:pPr>
            <a:r>
              <a:rPr lang="ru-RU" sz="2800" dirty="0" smtClean="0"/>
              <a:t>виды стендов:</a:t>
            </a:r>
          </a:p>
          <a:p>
            <a:pPr eaLnBrk="1" hangingPunct="1"/>
            <a:r>
              <a:rPr lang="ru-RU" sz="2800" dirty="0" smtClean="0"/>
              <a:t>Стенд в ряду;</a:t>
            </a:r>
          </a:p>
          <a:p>
            <a:pPr eaLnBrk="1" hangingPunct="1"/>
            <a:r>
              <a:rPr lang="ru-RU" sz="2800" dirty="0" smtClean="0"/>
              <a:t>Угловой стенд;</a:t>
            </a:r>
          </a:p>
          <a:p>
            <a:pPr eaLnBrk="1" hangingPunct="1"/>
            <a:r>
              <a:rPr lang="ru-RU" sz="2800" dirty="0" smtClean="0"/>
              <a:t>Головной стенд;</a:t>
            </a:r>
          </a:p>
          <a:p>
            <a:pPr eaLnBrk="1" hangingPunct="1"/>
            <a:r>
              <a:rPr lang="ru-RU" sz="2800" dirty="0" smtClean="0"/>
              <a:t>Блок-стенд;</a:t>
            </a:r>
          </a:p>
          <a:p>
            <a:pPr eaLnBrk="1" hangingPunct="1"/>
            <a:r>
              <a:rPr lang="ru-RU" sz="2800" dirty="0" smtClean="0"/>
              <a:t>Стенд на открытой площадке.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71286"/>
            <a:ext cx="3923928" cy="23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72008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>Местоположение выставки</a:t>
            </a:r>
            <a:endParaRPr lang="ru-RU" sz="3200" dirty="0"/>
          </a:p>
        </p:txBody>
      </p:sp>
      <p:sp>
        <p:nvSpPr>
          <p:cNvPr id="16386" name="Объект 2"/>
          <p:cNvSpPr>
            <a:spLocks noGrp="1"/>
          </p:cNvSpPr>
          <p:nvPr>
            <p:ph sz="quarter" idx="13"/>
          </p:nvPr>
        </p:nvSpPr>
        <p:spPr>
          <a:xfrm>
            <a:off x="468313" y="1125538"/>
            <a:ext cx="8207375" cy="5327650"/>
          </a:xfrm>
        </p:spPr>
        <p:txBody>
          <a:bodyPr/>
          <a:lstStyle/>
          <a:p>
            <a:pPr eaLnBrk="1" hangingPunct="1"/>
            <a:r>
              <a:rPr lang="ru-RU" sz="2800" smtClean="0"/>
              <a:t>Удалённость выставки от центра города, станций метрополитена и</a:t>
            </a:r>
          </a:p>
          <a:p>
            <a:pPr eaLnBrk="1" hangingPunct="1"/>
            <a:r>
              <a:rPr lang="ru-RU" sz="2800" smtClean="0"/>
              <a:t>Движение городского транспорта</a:t>
            </a:r>
          </a:p>
          <a:p>
            <a:pPr eaLnBrk="1" hangingPunct="1"/>
            <a:r>
              <a:rPr lang="ru-RU" sz="2800" smtClean="0"/>
              <a:t> Территория выставки </a:t>
            </a:r>
          </a:p>
          <a:p>
            <a:pPr eaLnBrk="1" hangingPunct="1"/>
            <a:r>
              <a:rPr lang="ru-RU" sz="2800" smtClean="0"/>
              <a:t>– размер (большая, маленькая).</a:t>
            </a:r>
          </a:p>
          <a:p>
            <a:pPr eaLnBrk="1" hangingPunct="1"/>
            <a:r>
              <a:rPr lang="ru-RU" sz="2800" smtClean="0"/>
              <a:t>- количество выставочных павильонов (переходы между ними).</a:t>
            </a:r>
          </a:p>
          <a:p>
            <a:pPr eaLnBrk="1" hangingPunct="1"/>
            <a:r>
              <a:rPr lang="ru-RU" sz="2800" smtClean="0"/>
              <a:t>- расположение стендов.</a:t>
            </a:r>
          </a:p>
          <a:p>
            <a:pPr eaLnBrk="1" hangingPunct="1"/>
            <a:r>
              <a:rPr lang="ru-RU" sz="2800" smtClean="0"/>
              <a:t>-  количество проходов в каждом павильонов.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424936" cy="5976664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</a:rPr>
              <a:t>Домашнее задание: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560387" indent="-514350">
              <a:buAutoNum type="arabicPeriod"/>
            </a:pPr>
            <a:r>
              <a:rPr lang="ru-RU" sz="3200" dirty="0" smtClean="0">
                <a:solidFill>
                  <a:schemeClr val="tx1"/>
                </a:solidFill>
              </a:rPr>
              <a:t>Приведите </a:t>
            </a:r>
            <a:r>
              <a:rPr lang="ru-RU" sz="3200" dirty="0">
                <a:solidFill>
                  <a:schemeClr val="tx1"/>
                </a:solidFill>
              </a:rPr>
              <a:t>примеры выставочных стендов в своих </a:t>
            </a:r>
            <a:r>
              <a:rPr lang="ru-RU" sz="3200" dirty="0" smtClean="0">
                <a:solidFill>
                  <a:schemeClr val="tx1"/>
                </a:solidFill>
              </a:rPr>
              <a:t>презентациях. </a:t>
            </a:r>
          </a:p>
          <a:p>
            <a:pPr marL="560387" indent="-514350">
              <a:buAutoNum type="arabicPeriod"/>
            </a:pPr>
            <a:r>
              <a:rPr lang="ru-RU" sz="3200" dirty="0">
                <a:solidFill>
                  <a:schemeClr val="tx1"/>
                </a:solidFill>
              </a:rPr>
              <a:t>П</a:t>
            </a:r>
            <a:r>
              <a:rPr lang="ru-RU" sz="3200" dirty="0" smtClean="0">
                <a:solidFill>
                  <a:schemeClr val="tx1"/>
                </a:solidFill>
              </a:rPr>
              <a:t>осмотрите </a:t>
            </a:r>
            <a:r>
              <a:rPr lang="ru-RU" sz="3200" dirty="0">
                <a:solidFill>
                  <a:schemeClr val="tx1"/>
                </a:solidFill>
              </a:rPr>
              <a:t>какие виды,</a:t>
            </a:r>
            <a:r>
              <a:rPr lang="ru-RU" sz="3200" dirty="0">
                <a:solidFill>
                  <a:schemeClr val="tx1"/>
                </a:solidFill>
                <a:latin typeface="Arial" charset="0"/>
              </a:rPr>
              <a:t> используются в мировой практике и выберите стенд для своей услуги.</a:t>
            </a:r>
            <a:r>
              <a:rPr lang="ru-RU" sz="3200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60004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731838"/>
            <a:ext cx="8642350" cy="5865812"/>
          </a:xfrm>
        </p:spPr>
        <p:txBody>
          <a:bodyPr/>
          <a:lstStyle/>
          <a:p>
            <a:r>
              <a:rPr lang="ru-RU" sz="2800" smtClean="0">
                <a:latin typeface="Arial" charset="0"/>
              </a:rPr>
              <a:t>При проектировании индивидуального стенда учитывается:</a:t>
            </a:r>
          </a:p>
          <a:p>
            <a:r>
              <a:rPr lang="ru-RU" sz="2800" smtClean="0">
                <a:latin typeface="Arial" charset="0"/>
              </a:rPr>
              <a:t>- площадь, линейные размеры стенда и выставляемые экспонаты;</a:t>
            </a:r>
          </a:p>
          <a:p>
            <a:r>
              <a:rPr lang="ru-RU" sz="2800" smtClean="0">
                <a:latin typeface="Arial" charset="0"/>
              </a:rPr>
              <a:t>- соотнесение размеров стенда с необходимостью демонстрации экспонатов, приёма посетителей и с потребностью в подсобных помещениях;</a:t>
            </a:r>
          </a:p>
          <a:p>
            <a:r>
              <a:rPr lang="ru-RU" sz="2800" smtClean="0">
                <a:latin typeface="Arial" charset="0"/>
              </a:rPr>
              <a:t>- визуализацию стенда с целью привлечения внимания посетителей. Это достигается за счёт использования различных «сигналов», просматриваемых со всех проанализированных «точек» павильона;</a:t>
            </a:r>
          </a:p>
          <a:p>
            <a:endParaRPr lang="ru-RU" sz="28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>
          <a:xfrm>
            <a:off x="179512" y="35361"/>
            <a:ext cx="8642350" cy="5434012"/>
          </a:xfrm>
        </p:spPr>
        <p:txBody>
          <a:bodyPr/>
          <a:lstStyle/>
          <a:p>
            <a:r>
              <a:rPr lang="ru-RU" sz="2800" dirty="0" smtClean="0">
                <a:latin typeface="Arial" charset="0"/>
              </a:rPr>
              <a:t>- графические элементы, определяющие лицо фирмы: название, логотип, флаг и др.;</a:t>
            </a:r>
          </a:p>
          <a:p>
            <a:r>
              <a:rPr lang="ru-RU" sz="2800" dirty="0" smtClean="0">
                <a:latin typeface="Arial" charset="0"/>
              </a:rPr>
              <a:t>- решение конкретных вопросов, связанных с выбором художественного  оформления, гаммы цвета, графического изображения фирменных атрибутов, освещения, оптико-акустических эффектов, технических средств и т.д.</a:t>
            </a:r>
          </a:p>
          <a:p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1182" y="3212976"/>
            <a:ext cx="4877739" cy="36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35842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731838"/>
            <a:ext cx="8569325" cy="5721350"/>
          </a:xfrm>
        </p:spPr>
        <p:txBody>
          <a:bodyPr/>
          <a:lstStyle/>
          <a:p>
            <a:r>
              <a:rPr lang="ru-RU" sz="3200" b="1" smtClean="0">
                <a:latin typeface="Arial" charset="0"/>
              </a:rPr>
              <a:t>Секрет успеха!</a:t>
            </a:r>
          </a:p>
          <a:p>
            <a:r>
              <a:rPr lang="ru-RU" sz="2800" smtClean="0">
                <a:latin typeface="Arial" charset="0"/>
              </a:rPr>
              <a:t>Цель участия в выставке ознакомительная – отношение площади, отводимой для экспонатов, к площади для проведения переговоров – 60% к 40%.</a:t>
            </a:r>
          </a:p>
          <a:p>
            <a:r>
              <a:rPr lang="ru-RU" sz="2800" smtClean="0">
                <a:latin typeface="Arial" charset="0"/>
              </a:rPr>
              <a:t>Цель – презентация экспонатов/услуг, отношение площади, отводимой для экспонатов, к площади для проведения переговоров и самой презентации 20% к 80%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6866" name="Rectangle 3"/>
          <p:cNvSpPr>
            <a:spLocks noGrp="1"/>
          </p:cNvSpPr>
          <p:nvPr>
            <p:ph type="body" idx="4294967295"/>
          </p:nvPr>
        </p:nvSpPr>
        <p:spPr>
          <a:xfrm>
            <a:off x="251520" y="188640"/>
            <a:ext cx="8496300" cy="5434012"/>
          </a:xfrm>
        </p:spPr>
        <p:txBody>
          <a:bodyPr/>
          <a:lstStyle/>
          <a:p>
            <a:r>
              <a:rPr lang="ru-RU" sz="2800" dirty="0" smtClean="0">
                <a:latin typeface="Arial" charset="0"/>
              </a:rPr>
              <a:t>Используются:</a:t>
            </a:r>
          </a:p>
          <a:p>
            <a:r>
              <a:rPr lang="ru-RU" sz="2800" dirty="0" smtClean="0">
                <a:latin typeface="Arial" charset="0"/>
              </a:rPr>
              <a:t>1) стандартные конструкции;</a:t>
            </a:r>
          </a:p>
          <a:p>
            <a:r>
              <a:rPr lang="ru-RU" sz="2800" dirty="0" smtClean="0">
                <a:latin typeface="Arial" charset="0"/>
              </a:rPr>
              <a:t>2) стенд разрабатывается и изготавливается самостоятельно;</a:t>
            </a:r>
          </a:p>
          <a:p>
            <a:r>
              <a:rPr lang="ru-RU" sz="2800" dirty="0" smtClean="0">
                <a:latin typeface="Arial" charset="0"/>
              </a:rPr>
              <a:t>3) под заказ – изготовление дороже, но если участие планируется неоднократно, то экономия на  аренде стендового оборудования.</a:t>
            </a:r>
          </a:p>
          <a:p>
            <a:endParaRPr lang="ru-RU" sz="2800" dirty="0" smtClean="0"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92563"/>
            <a:ext cx="5791200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 bwMode="auto">
          <a:xfrm>
            <a:off x="179388" y="404813"/>
            <a:ext cx="8424862" cy="8636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 eaLnBrk="1" hangingPunct="1">
              <a:buFont typeface="Georgia" pitchFamily="18" charset="0"/>
              <a:buNone/>
            </a:pPr>
            <a:r>
              <a:rPr lang="ru-RU" sz="3200" smtClean="0">
                <a:solidFill>
                  <a:schemeClr val="tx1"/>
                </a:solidFill>
                <a:effectLst/>
                <a:latin typeface="Arial" charset="0"/>
              </a:rPr>
              <a:t>Место стенда на выставке.</a:t>
            </a:r>
          </a:p>
        </p:txBody>
      </p:sp>
      <p:sp>
        <p:nvSpPr>
          <p:cNvPr id="37890" name="Объект 2"/>
          <p:cNvSpPr>
            <a:spLocks noGrp="1"/>
          </p:cNvSpPr>
          <p:nvPr>
            <p:ph sz="quarter" idx="13"/>
          </p:nvPr>
        </p:nvSpPr>
        <p:spPr>
          <a:xfrm>
            <a:off x="250825" y="1412875"/>
            <a:ext cx="8424863" cy="4968875"/>
          </a:xfrm>
        </p:spPr>
        <p:txBody>
          <a:bodyPr/>
          <a:lstStyle/>
          <a:p>
            <a:pPr eaLnBrk="1" hangingPunct="1"/>
            <a:r>
              <a:rPr lang="ru-RU" sz="3200" smtClean="0">
                <a:latin typeface="Arial" charset="0"/>
              </a:rPr>
              <a:t>Организаторы выставки определяют количество рядов, ширину проходов, возможности кругового обхода с учётом территории. Наличия павильонов, существующей инфраструктуры, количества экспонентов, ожидаемого числа посетителей. С учётом поступивших на прошлую и предстоящую выставку заявок. Формируется предварительный план размещения стендов в павильоне.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8914" name="Объект 2"/>
          <p:cNvSpPr>
            <a:spLocks noGrp="1"/>
          </p:cNvSpPr>
          <p:nvPr>
            <p:ph sz="quarter" idx="13"/>
          </p:nvPr>
        </p:nvSpPr>
        <p:spPr>
          <a:xfrm>
            <a:off x="250825" y="404813"/>
            <a:ext cx="8713788" cy="6119812"/>
          </a:xfrm>
        </p:spPr>
        <p:txBody>
          <a:bodyPr/>
          <a:lstStyle/>
          <a:p>
            <a:pPr eaLnBrk="1" hangingPunct="1">
              <a:buFont typeface="Georgia" pitchFamily="18" charset="0"/>
              <a:buNone/>
            </a:pPr>
            <a:r>
              <a:rPr lang="ru-RU" sz="3200" b="1" smtClean="0">
                <a:latin typeface="Arial" charset="0"/>
              </a:rPr>
              <a:t>Хорошие места для расположения стенда:</a:t>
            </a:r>
          </a:p>
          <a:p>
            <a:pPr eaLnBrk="1" hangingPunct="1"/>
            <a:r>
              <a:rPr lang="ru-RU" sz="3200" smtClean="0">
                <a:latin typeface="Arial" charset="0"/>
              </a:rPr>
              <a:t>- направо от входа;</a:t>
            </a:r>
          </a:p>
          <a:p>
            <a:pPr eaLnBrk="1" hangingPunct="1"/>
            <a:r>
              <a:rPr lang="ru-RU" sz="3200" smtClean="0">
                <a:latin typeface="Arial" charset="0"/>
              </a:rPr>
              <a:t>- в центральной части выставочной площади;</a:t>
            </a:r>
          </a:p>
          <a:p>
            <a:pPr eaLnBrk="1" hangingPunct="1"/>
            <a:r>
              <a:rPr lang="ru-RU" sz="3200" smtClean="0">
                <a:latin typeface="Arial" charset="0"/>
              </a:rPr>
              <a:t>- наиболее приближённые к входу;</a:t>
            </a:r>
          </a:p>
          <a:p>
            <a:pPr eaLnBrk="1" hangingPunct="1"/>
            <a:r>
              <a:rPr lang="ru-RU" sz="3200" smtClean="0">
                <a:latin typeface="Arial" charset="0"/>
              </a:rPr>
              <a:t>- на пересечении главных и второстепенных проходов;</a:t>
            </a:r>
          </a:p>
          <a:p>
            <a:pPr eaLnBrk="1" hangingPunct="1"/>
            <a:r>
              <a:rPr lang="ru-RU" sz="3200" smtClean="0">
                <a:latin typeface="Arial" charset="0"/>
              </a:rPr>
              <a:t>- в главных проходах;</a:t>
            </a:r>
          </a:p>
          <a:p>
            <a:pPr eaLnBrk="1" hangingPunct="1"/>
            <a:r>
              <a:rPr lang="ru-RU" sz="3200" smtClean="0">
                <a:latin typeface="Arial" charset="0"/>
              </a:rPr>
              <a:t>- на пересечении второстепенных проходов.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ъект 2"/>
          <p:cNvSpPr>
            <a:spLocks noGrp="1"/>
          </p:cNvSpPr>
          <p:nvPr>
            <p:ph sz="quarter" idx="13"/>
          </p:nvPr>
        </p:nvSpPr>
        <p:spPr>
          <a:xfrm>
            <a:off x="179388" y="260350"/>
            <a:ext cx="8856662" cy="6481763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Arial" charset="0"/>
              </a:rPr>
              <a:t>Наиболее выгодные места для расположения стенда:</a:t>
            </a:r>
            <a:endParaRPr lang="ru-RU" sz="2800" smtClean="0">
              <a:latin typeface="Arial" charset="0"/>
            </a:endParaRPr>
          </a:p>
          <a:p>
            <a:pPr eaLnBrk="1" hangingPunct="1"/>
            <a:r>
              <a:rPr lang="ru-RU" sz="2800" smtClean="0">
                <a:latin typeface="Arial" charset="0"/>
              </a:rPr>
              <a:t>- возле дверей для вноса и выноса грузов;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 - возле запасных выходов;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- возле колонн или за колоннами;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- возле туалетов;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- возле тупиков;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- возле буфетов;</a:t>
            </a:r>
          </a:p>
          <a:p>
            <a:pPr eaLnBrk="1" hangingPunct="1"/>
            <a:r>
              <a:rPr lang="ru-RU" sz="2800" smtClean="0">
                <a:latin typeface="Arial" charset="0"/>
              </a:rPr>
              <a:t> </a:t>
            </a:r>
            <a:endParaRPr lang="ru-RU" sz="2800" b="1" smtClean="0">
              <a:latin typeface="Arial" charset="0"/>
            </a:endParaRPr>
          </a:p>
        </p:txBody>
      </p:sp>
      <p:pic>
        <p:nvPicPr>
          <p:cNvPr id="39938" name="Рисунок 31" descr="http://ken-elektroinstrument.ru/uploads/vladivostok2012.jpg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908300"/>
            <a:ext cx="4824412" cy="3602038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1986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88913"/>
            <a:ext cx="8820150" cy="6408737"/>
          </a:xfrm>
        </p:spPr>
        <p:txBody>
          <a:bodyPr/>
          <a:lstStyle/>
          <a:p>
            <a:r>
              <a:rPr lang="ru-RU" sz="2800" dirty="0" smtClean="0">
                <a:latin typeface="Arial" charset="0"/>
              </a:rPr>
              <a:t>Если вам досталось неудачное месторасположение стенда, то возможны варианты повышения эффективности выставочной деятельности, необходимо:</a:t>
            </a:r>
          </a:p>
          <a:p>
            <a:r>
              <a:rPr lang="ru-RU" sz="2800" dirty="0" smtClean="0">
                <a:latin typeface="Arial" charset="0"/>
              </a:rPr>
              <a:t>- увеличить количество сотрудников – стендистов;</a:t>
            </a:r>
          </a:p>
          <a:p>
            <a:r>
              <a:rPr lang="ru-RU" sz="2800" dirty="0" smtClean="0">
                <a:latin typeface="Arial" charset="0"/>
              </a:rPr>
              <a:t>- более тщательно провести подготовку стендистов;</a:t>
            </a:r>
          </a:p>
          <a:p>
            <a:r>
              <a:rPr lang="ru-RU" sz="2800" dirty="0" smtClean="0">
                <a:latin typeface="Arial" charset="0"/>
              </a:rPr>
              <a:t>- провести  презентацию, семинар, конференцию, круглый стол;</a:t>
            </a:r>
          </a:p>
          <a:p>
            <a:r>
              <a:rPr lang="ru-RU" sz="2800" dirty="0" smtClean="0">
                <a:latin typeface="Arial" charset="0"/>
              </a:rPr>
              <a:t>- провести лотерею, конкурс, просмотр возле стенда или  недалеко от него;</a:t>
            </a:r>
          </a:p>
          <a:p>
            <a:r>
              <a:rPr lang="ru-RU" sz="2800" dirty="0" smtClean="0">
                <a:latin typeface="Arial" charset="0"/>
              </a:rPr>
              <a:t>- разместить различные указатели о месте нахождения вашего стенда.</a:t>
            </a:r>
          </a:p>
          <a:p>
            <a:endParaRPr lang="ru-RU" sz="28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 bwMode="auto">
          <a:xfrm>
            <a:off x="1259632" y="965785"/>
            <a:ext cx="6511925" cy="2295872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Arial" charset="0"/>
              </a:rPr>
              <a:t>Эффективные методы привлечения внимания посетителей</a:t>
            </a:r>
            <a:br>
              <a:rPr lang="ru-RU" sz="3200" dirty="0" smtClean="0">
                <a:solidFill>
                  <a:schemeClr val="tx1"/>
                </a:solidFill>
                <a:effectLst/>
                <a:latin typeface="Arial" charset="0"/>
              </a:rPr>
            </a:br>
            <a:endParaRPr lang="ru-RU" sz="3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010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3729038"/>
            <a:ext cx="8351837" cy="3128962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38872"/>
            <a:ext cx="7347093" cy="282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17410" name="Объект 2"/>
          <p:cNvSpPr>
            <a:spLocks noGrp="1"/>
          </p:cNvSpPr>
          <p:nvPr>
            <p:ph sz="quarter" idx="13"/>
          </p:nvPr>
        </p:nvSpPr>
        <p:spPr>
          <a:xfrm>
            <a:off x="250825" y="731838"/>
            <a:ext cx="8713788" cy="5792787"/>
          </a:xfrm>
        </p:spPr>
        <p:txBody>
          <a:bodyPr/>
          <a:lstStyle/>
          <a:p>
            <a:pPr eaLnBrk="1" hangingPunct="1"/>
            <a:r>
              <a:rPr lang="ru-RU" sz="2800" dirty="0" smtClean="0"/>
              <a:t>Это необходимо знать:</a:t>
            </a:r>
          </a:p>
          <a:p>
            <a:pPr eaLnBrk="1" hangingPunct="1"/>
            <a:r>
              <a:rPr lang="ru-RU" sz="2800" dirty="0" smtClean="0"/>
              <a:t>1) при выборе выставки, в которой хотите участвовать.</a:t>
            </a:r>
          </a:p>
          <a:p>
            <a:pPr eaLnBrk="1" hangingPunct="1"/>
            <a:r>
              <a:rPr lang="ru-RU" sz="2800" dirty="0" smtClean="0"/>
              <a:t>2) при корректировке  рекламной кампании в зависимости от местоположения стенда в павильоне, наличия конкурентов, их территориальной близости или удалённости от вашего стенда;</a:t>
            </a:r>
          </a:p>
          <a:p>
            <a:pPr eaLnBrk="1" hangingPunct="1"/>
            <a:r>
              <a:rPr lang="ru-RU" sz="2800" dirty="0" smtClean="0"/>
              <a:t>3) при определении тапа и размеров стенда, который вы выберете.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44034" name="Объект 2"/>
          <p:cNvSpPr>
            <a:spLocks noGrp="1"/>
          </p:cNvSpPr>
          <p:nvPr>
            <p:ph sz="quarter" idx="13"/>
          </p:nvPr>
        </p:nvSpPr>
        <p:spPr>
          <a:xfrm>
            <a:off x="250825" y="333375"/>
            <a:ext cx="8569325" cy="6335713"/>
          </a:xfrm>
        </p:spPr>
        <p:txBody>
          <a:bodyPr/>
          <a:lstStyle/>
          <a:p>
            <a:pPr marL="46037" indent="0" algn="ctr" eaLnBrk="1" hangingPunct="1">
              <a:buNone/>
            </a:pPr>
            <a:r>
              <a:rPr lang="ru-RU" sz="3200" b="1" dirty="0" smtClean="0">
                <a:latin typeface="Arial" charset="0"/>
              </a:rPr>
              <a:t>Правило трёх секунд</a:t>
            </a:r>
          </a:p>
          <a:p>
            <a:r>
              <a:rPr lang="ru-RU" sz="2800" dirty="0"/>
              <a:t>Независимо от того, является ли ваш стенд угловым или находится в ряду, для эффективного привлечения внимания посетителей необходимо знать и умело применять правило «трех секунд». Правило это гласит, что у посетителя имеется всего три секунды, чтобы:</a:t>
            </a:r>
          </a:p>
          <a:p>
            <a:r>
              <a:rPr lang="ru-RU" sz="2800" dirty="0"/>
              <a:t>– заметить ваш стенд;</a:t>
            </a:r>
          </a:p>
          <a:p>
            <a:r>
              <a:rPr lang="ru-RU" sz="2800" dirty="0"/>
              <a:t>– узнать вашу фирму по названию или логотипу;</a:t>
            </a:r>
          </a:p>
          <a:p>
            <a:r>
              <a:rPr lang="ru-RU" sz="2800" dirty="0"/>
              <a:t>– оценить достоинство ваших услуг.</a:t>
            </a:r>
          </a:p>
          <a:p>
            <a:pPr algn="ctr" eaLnBrk="1" hangingPunct="1"/>
            <a:endParaRPr lang="ru-RU" sz="3200" b="1" dirty="0" smtClean="0">
              <a:latin typeface="Arial" charset="0"/>
            </a:endParaRPr>
          </a:p>
          <a:p>
            <a:pPr eaLnBrk="1" hangingPunct="1"/>
            <a:endParaRPr lang="ru-RU" sz="32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928992" cy="6669360"/>
          </a:xfrm>
        </p:spPr>
        <p:txBody>
          <a:bodyPr/>
          <a:lstStyle/>
          <a:p>
            <a:r>
              <a:rPr lang="ru-RU" sz="2800" dirty="0"/>
              <a:t>Для того чтобы посетитель заметил ваш стенд, необходимо оптимально использовать световые эффекты, плакаты, фотографии, планшеты, лозунги, флажки, шары, движущиеся </a:t>
            </a:r>
            <a:r>
              <a:rPr lang="ru-RU" sz="2800" dirty="0" smtClean="0"/>
              <a:t>элементы и т. п.</a:t>
            </a:r>
            <a:endParaRPr lang="ru-RU" sz="2800" dirty="0"/>
          </a:p>
          <a:p>
            <a:r>
              <a:rPr lang="ru-RU" sz="2800" dirty="0"/>
              <a:t>Для того чтобы посетитель мог сразу узнать вашу фирму по названию или логотипу, сделайте их яркими и броскими. Желательно размещать название и логотип таким образом, чтобы был обеспечен просмотр издалека и с разных сторон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329246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45058" name="Объект 2"/>
          <p:cNvSpPr>
            <a:spLocks noGrp="1"/>
          </p:cNvSpPr>
          <p:nvPr>
            <p:ph sz="quarter" idx="13"/>
          </p:nvPr>
        </p:nvSpPr>
        <p:spPr>
          <a:xfrm>
            <a:off x="467544" y="0"/>
            <a:ext cx="8424936" cy="6524625"/>
          </a:xfrm>
        </p:spPr>
        <p:txBody>
          <a:bodyPr/>
          <a:lstStyle/>
          <a:p>
            <a:pPr eaLnBrk="1" hangingPunct="1"/>
            <a:r>
              <a:rPr lang="ru-RU" sz="2800" dirty="0"/>
              <a:t>Для того чтобы посетитель оценил, в чем состоит достоинство именно ваших услуг, подчеркните ваши существенные преимущества. Это может быть </a:t>
            </a:r>
            <a:r>
              <a:rPr lang="ru-RU" sz="2800" dirty="0" smtClean="0"/>
              <a:t>достигнуто </a:t>
            </a:r>
            <a:r>
              <a:rPr lang="ru-RU" sz="2800" dirty="0"/>
              <a:t>с помощью броских, красочно и живописно оформленных заголовков, которые легко читаются и быстро запоминаются. Основной упор делайте на название фирмы, логотип и ее торговую марку.</a:t>
            </a:r>
          </a:p>
          <a:p>
            <a:pPr eaLnBrk="1" hangingPunct="1"/>
            <a:endParaRPr lang="ru-RU" sz="2800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05809"/>
            <a:ext cx="4710436" cy="345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9036496" cy="6336704"/>
          </a:xfrm>
        </p:spPr>
        <p:txBody>
          <a:bodyPr/>
          <a:lstStyle/>
          <a:p>
            <a:r>
              <a:rPr lang="ru-RU" sz="2800" dirty="0"/>
              <a:t>Ваш стенд должен выделяться за счет света, цвета, образности, необычности оформления, использования «движения пространства или объектов в пространстве</a:t>
            </a:r>
            <a:r>
              <a:rPr lang="ru-RU" sz="2800" dirty="0" smtClean="0"/>
              <a:t>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988840"/>
            <a:ext cx="5933830" cy="459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049586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4624"/>
            <a:ext cx="8784976" cy="6552728"/>
          </a:xfrm>
        </p:spPr>
        <p:txBody>
          <a:bodyPr/>
          <a:lstStyle/>
          <a:p>
            <a:r>
              <a:rPr lang="ru-RU" sz="2400" b="1" dirty="0"/>
              <a:t>Примеры:</a:t>
            </a:r>
          </a:p>
          <a:p>
            <a:r>
              <a:rPr lang="ru-RU" sz="2400" dirty="0" smtClean="0"/>
              <a:t>Фирма </a:t>
            </a:r>
            <a:r>
              <a:rPr lang="ru-RU" sz="2400" dirty="0"/>
              <a:t>при продвижении на рынок </a:t>
            </a:r>
            <a:r>
              <a:rPr lang="ru-RU" sz="2400" dirty="0" smtClean="0"/>
              <a:t> </a:t>
            </a:r>
            <a:r>
              <a:rPr lang="ru-RU" sz="2400" dirty="0"/>
              <a:t>товара – стеклопакетов для демонстрации одной из основных технических характеристик – влагостойкости установила на стенде в выставочном павильоне аквариум с электромеханическими рыбками. Вторая фирма для демонстрации другой основной технической характеристики стеклопакетов – звукоизоляции установила на стенде переносную магнитолу, которую разместила в кубе из стеклопакетов. В этом кубе имелась форточка, при открывании в павильон врывалась музыка, воспроизводимая магнитолой.</a:t>
            </a:r>
            <a:endParaRPr lang="ru-RU" sz="2400" b="1" dirty="0"/>
          </a:p>
          <a:p>
            <a:r>
              <a:rPr lang="ru-RU" sz="2400" dirty="0"/>
              <a:t>Одно совместное предприятие для привлечения посетителей к своему угловому стенду разместило живые цветы в вертикально установленных по углам стенда трубах из пластика, что вызвало много дополнительных вопросов у посетителей.</a:t>
            </a: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59968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731520"/>
            <a:ext cx="8712968" cy="5361776"/>
          </a:xfrm>
        </p:spPr>
        <p:txBody>
          <a:bodyPr/>
          <a:lstStyle/>
          <a:p>
            <a:pPr marL="46037" indent="0" algn="ctr">
              <a:buNone/>
            </a:pPr>
            <a:r>
              <a:rPr lang="ru-RU" sz="3200" b="1" dirty="0" smtClean="0"/>
              <a:t>Правило «привлечения внимания»</a:t>
            </a:r>
          </a:p>
          <a:p>
            <a:r>
              <a:rPr lang="ru-RU" sz="2800" dirty="0" smtClean="0"/>
              <a:t>Уделите </a:t>
            </a:r>
            <a:r>
              <a:rPr lang="ru-RU" sz="2800" dirty="0"/>
              <a:t>особое внимание зонам просмотра (фиксации) вашего стенда. Ваш стенд как вблизи, так и издалека должен выглядеть красивым, немного таинственным и заманчивым маячком. Например, наличие на стенде флага на мачте, который видно почти со всех точек выставочного павильона, без сомнения привлечет внимание очень многих посетителей.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5605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511925" cy="1143000"/>
          </a:xfrm>
        </p:spPr>
        <p:txBody>
          <a:bodyPr/>
          <a:lstStyle/>
          <a:p>
            <a:pPr algn="ctr"/>
            <a:r>
              <a:rPr lang="ru-RU" sz="3200" dirty="0" smtClean="0"/>
              <a:t>Цвет при оформлении выставочного стенда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8568952" cy="4914880"/>
          </a:xfrm>
        </p:spPr>
        <p:txBody>
          <a:bodyPr/>
          <a:lstStyle/>
          <a:p>
            <a:r>
              <a:rPr lang="ru-RU" dirty="0"/>
              <a:t>При оформлении стенда важно учитывать, что каждый цвет рождает определенные ассоциации в сознании людей:</a:t>
            </a:r>
          </a:p>
          <a:p>
            <a:r>
              <a:rPr lang="ru-RU" dirty="0"/>
              <a:t>– зеленый снимает усталость и успокаивает;</a:t>
            </a:r>
          </a:p>
          <a:p>
            <a:r>
              <a:rPr lang="ru-RU" dirty="0"/>
              <a:t>– золотистый свидетельствует о стремлении к власти и демонстрации своего превосходства;</a:t>
            </a:r>
          </a:p>
          <a:p>
            <a:r>
              <a:rPr lang="ru-RU" dirty="0"/>
              <a:t>– светло-желтый (лимонный) – холодный, «кислый» и отталкивающий;</a:t>
            </a:r>
          </a:p>
          <a:p>
            <a:r>
              <a:rPr lang="ru-RU" dirty="0"/>
              <a:t>– теплый желтый (цвет яичного желтка) – </a:t>
            </a:r>
            <a:endParaRPr lang="ru-RU" dirty="0" smtClean="0"/>
          </a:p>
          <a:p>
            <a:pPr marL="46037" indent="0">
              <a:buNone/>
            </a:pPr>
            <a:r>
              <a:rPr lang="ru-RU" dirty="0" smtClean="0"/>
              <a:t>   дружеский</a:t>
            </a:r>
            <a:r>
              <a:rPr lang="ru-RU" dirty="0"/>
              <a:t>, теплый и приятный;</a:t>
            </a:r>
          </a:p>
          <a:p>
            <a:r>
              <a:rPr lang="ru-RU" dirty="0"/>
              <a:t>– коричневый вызывает ощущение </a:t>
            </a:r>
            <a:endParaRPr lang="ru-RU" dirty="0" smtClean="0"/>
          </a:p>
          <a:p>
            <a:pPr marL="46037" indent="0">
              <a:buNone/>
            </a:pPr>
            <a:r>
              <a:rPr lang="ru-RU" dirty="0" smtClean="0"/>
              <a:t>   стабильности </a:t>
            </a:r>
            <a:r>
              <a:rPr lang="ru-RU" dirty="0"/>
              <a:t>и создает </a:t>
            </a:r>
            <a:endParaRPr lang="ru-RU" dirty="0" smtClean="0"/>
          </a:p>
          <a:p>
            <a:pPr marL="46037" indent="0">
              <a:buNone/>
            </a:pPr>
            <a:r>
              <a:rPr lang="ru-RU" dirty="0"/>
              <a:t> </a:t>
            </a:r>
            <a:r>
              <a:rPr lang="ru-RU" dirty="0" smtClean="0"/>
              <a:t>  реалистическое </a:t>
            </a:r>
            <a:r>
              <a:rPr lang="ru-RU" dirty="0"/>
              <a:t>настроение;</a:t>
            </a:r>
          </a:p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4785" y="4293096"/>
            <a:ext cx="3399214" cy="254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984732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568952" cy="6336704"/>
          </a:xfrm>
        </p:spPr>
        <p:txBody>
          <a:bodyPr/>
          <a:lstStyle/>
          <a:p>
            <a:r>
              <a:rPr lang="ru-RU" dirty="0"/>
              <a:t>– </a:t>
            </a:r>
            <a:r>
              <a:rPr lang="ru-RU" sz="2400" dirty="0"/>
              <a:t>красный указывает на деятельный характер; </a:t>
            </a:r>
            <a:r>
              <a:rPr lang="ru-RU" sz="2400" b="1" dirty="0"/>
              <a:t>– </a:t>
            </a:r>
            <a:r>
              <a:rPr lang="ru-RU" sz="2400" dirty="0"/>
              <a:t>оранжевый свидетельствует о реализме; </a:t>
            </a:r>
            <a:r>
              <a:rPr lang="ru-RU" sz="2400" b="1" dirty="0"/>
              <a:t>– </a:t>
            </a:r>
            <a:r>
              <a:rPr lang="ru-RU" sz="2400" dirty="0"/>
              <a:t>синий создает внутреннюю силу и гармонию; </a:t>
            </a:r>
            <a:r>
              <a:rPr lang="ru-RU" sz="2400" b="1" dirty="0"/>
              <a:t>–</a:t>
            </a:r>
            <a:r>
              <a:rPr lang="ru-RU" sz="2400" dirty="0"/>
              <a:t>фиолетовый «примиряет» чувства между собой. Кроме того, из психологии известно воздействие цветов на человека:</a:t>
            </a:r>
          </a:p>
          <a:p>
            <a:r>
              <a:rPr lang="ru-RU" sz="2400" dirty="0"/>
              <a:t>– бесцветный наиболее подходит для медитации во время отдыха;</a:t>
            </a:r>
          </a:p>
          <a:p>
            <a:r>
              <a:rPr lang="ru-RU" sz="2400" dirty="0"/>
              <a:t>– красный (розовый) способствует восстановлению сил, связан с активностью, жизненной силой, стремлением к успеху, нормализует кровообращение;</a:t>
            </a:r>
          </a:p>
          <a:p>
            <a:r>
              <a:rPr lang="ru-RU" sz="2400" dirty="0"/>
              <a:t>– оранжевый способствует концентрации внимания, дает ощущение тепла;</a:t>
            </a:r>
          </a:p>
          <a:p>
            <a:r>
              <a:rPr lang="ru-RU" sz="2400" dirty="0"/>
              <a:t>– желтый благоприятствует раскованности, стремлению к новому, общительности, нормализует пищеварение;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31936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0"/>
            <a:ext cx="8640960" cy="5793824"/>
          </a:xfrm>
        </p:spPr>
        <p:txBody>
          <a:bodyPr/>
          <a:lstStyle/>
          <a:p>
            <a:r>
              <a:rPr lang="ru-RU" dirty="0"/>
              <a:t>– </a:t>
            </a:r>
            <a:r>
              <a:rPr lang="ru-RU" sz="2400" dirty="0"/>
              <a:t>зеленый создает чувство уверенности, настойчивости, твердости, целеустремленности;</a:t>
            </a:r>
          </a:p>
          <a:p>
            <a:r>
              <a:rPr lang="ru-RU" sz="2400" dirty="0"/>
              <a:t>– синий (голубой) дарит ощущение легкости, нежности, спокойствия, удовлетворенности, способствует релаксации и нормализует давление;</a:t>
            </a:r>
          </a:p>
          <a:p>
            <a:r>
              <a:rPr lang="ru-RU" sz="2400" dirty="0"/>
              <a:t>– изумрудный (морская волна) обладает смешанными свойствами зеленого и синего цветов;</a:t>
            </a:r>
          </a:p>
          <a:p>
            <a:r>
              <a:rPr lang="ru-RU" sz="2400" dirty="0"/>
              <a:t>– фиолетовый пробуждает фантазии, интуицию, устраняет бессонницу, лечит нервную систему.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646903"/>
            <a:ext cx="5688632" cy="4030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537813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424936" cy="6192688"/>
          </a:xfrm>
        </p:spPr>
        <p:txBody>
          <a:bodyPr/>
          <a:lstStyle/>
          <a:p>
            <a:r>
              <a:rPr lang="ru-RU" sz="2800" dirty="0"/>
              <a:t>Как уже отмечалось выше, индивидуальность стенда можно подчеркнуть с помощью цветовых композиций. Необходимо целенаправленно воздействовать на посетителя, поэтому в зависимости от ваших желаний существуют определенные возможности. Однако прежде всего надо знать, какие эмоции или психологические последствия возникают не только от цветов, но и от их сочетания</a:t>
            </a:r>
            <a:r>
              <a:rPr lang="ru-RU" sz="2800" dirty="0" smtClean="0"/>
              <a:t>:</a:t>
            </a:r>
          </a:p>
          <a:p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82498"/>
            <a:ext cx="3779912" cy="283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5018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388" y="260350"/>
            <a:ext cx="8785225" cy="6121400"/>
          </a:xfrm>
        </p:spPr>
        <p:txBody>
          <a:bodyPr rtlCol="0">
            <a:normAutofit lnSpcReduction="10000"/>
          </a:bodyPr>
          <a:lstStyle/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Выставочный стенд </a:t>
            </a: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представляет собой оформленную с помощью элементов конструкции или других выразительных средств часть выставочной площади (в кв. м или кв. дюймах), которую устроитель выставки/ярмарки предоставляет в аренду конкретному участнику для организации его экспозиции и демонстрации своего участия в этом мероприятии.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352928" cy="5649808"/>
          </a:xfrm>
        </p:spPr>
        <p:txBody>
          <a:bodyPr/>
          <a:lstStyle/>
          <a:p>
            <a:r>
              <a:rPr lang="ru-RU" dirty="0"/>
              <a:t>–</a:t>
            </a:r>
            <a:r>
              <a:rPr lang="ru-RU" sz="2800" dirty="0"/>
              <a:t> фиолетовый, дополненный зеленым или бирюзовым, расслабляет и одновременно «провоцирует»;</a:t>
            </a:r>
          </a:p>
          <a:p>
            <a:r>
              <a:rPr lang="ru-RU" sz="2800" dirty="0"/>
              <a:t>– коричневый, «тяжелый» по своей природе, может быть использован в сочетании с родственными ему оттенками или темно-голубым цветом;</a:t>
            </a:r>
          </a:p>
          <a:p>
            <a:r>
              <a:rPr lang="ru-RU" sz="2800" dirty="0"/>
              <a:t>– яркость желтого вызывает нарушения психического равновесия человека, поэтому он не может быть использован на большой поверхности. Рекомендуется применять этот цвет в сочетании с зеленым;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93195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155" y="0"/>
            <a:ext cx="8424936" cy="5649808"/>
          </a:xfrm>
        </p:spPr>
        <p:txBody>
          <a:bodyPr/>
          <a:lstStyle/>
          <a:p>
            <a:r>
              <a:rPr lang="ru-RU" sz="2000" dirty="0"/>
              <a:t>–</a:t>
            </a:r>
            <a:r>
              <a:rPr lang="ru-RU" sz="2800" dirty="0"/>
              <a:t> красный зрительно уменьшает поверхность и создает у посетителей стенда чрезмерную напряженность. На малых поверхностях может сочетаться с бирюзовым или серым;</a:t>
            </a:r>
          </a:p>
          <a:p>
            <a:r>
              <a:rPr lang="ru-RU" sz="2800" dirty="0"/>
              <a:t>– свежесть синего в сочетании с его успокоительным влиянием помещает его в ряд желательных цветов, поскольку он разряжает стресс посетителей;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3620588" cy="2711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562" y="3717032"/>
            <a:ext cx="3620588" cy="2711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218448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270" y="0"/>
            <a:ext cx="8568952" cy="6192688"/>
          </a:xfrm>
        </p:spPr>
        <p:txBody>
          <a:bodyPr/>
          <a:lstStyle/>
          <a:p>
            <a:r>
              <a:rPr lang="ru-RU" sz="2800" dirty="0" smtClean="0"/>
              <a:t>–</a:t>
            </a:r>
            <a:r>
              <a:rPr lang="ru-RU" sz="2800" dirty="0"/>
              <a:t> зеленый сам по себе вызывает ощущение обделенности и создает вялую атмосферу, поэтому должен использоваться в сочетании с белым или синим;</a:t>
            </a:r>
          </a:p>
          <a:p>
            <a:r>
              <a:rPr lang="ru-RU" sz="2800" dirty="0"/>
              <a:t>– теплота оранжевого в сочетании с синим делает его приемлемым для использования на небольших поверхностях, особенно для такой «холодной» по своей природе продукции, как инструменты, машинное оборудование и т. д.;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72947"/>
            <a:ext cx="4402460" cy="28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446955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3945592"/>
          </a:xfrm>
        </p:spPr>
        <p:txBody>
          <a:bodyPr/>
          <a:lstStyle/>
          <a:p>
            <a:r>
              <a:rPr lang="ru-RU" sz="2400" dirty="0"/>
              <a:t>– холодность бирюзового делает необходимым его использование в сочетании с красным, его необходимо использовать в сочетании с другими цветами, например, с зеленым, красным или синим;</a:t>
            </a:r>
          </a:p>
          <a:p>
            <a:r>
              <a:rPr lang="ru-RU" sz="2400" dirty="0"/>
              <a:t>– фуксиново-красный – смесь красного цвета и лилового, его называют «интеллигентным» цветом, он может быть использован на небольших поверхностях в сочетании с зеленым или синим. Конечно, невозможно дать одинаковые рецепты для всех случаев оптимального или хотя бы рационального применения цветов. Это связано с тем, что сами сочетания цветов оказывают различные психологические воздействия, причем дифференцированно для каждого индивидуума. Воздействие цветовой гаммы имеет наиболее сильное влияние на людей, в поведении которых существенную роль играют культура, религия и традиции.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59577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0"/>
            <a:ext cx="8280920" cy="5361776"/>
          </a:xfrm>
        </p:spPr>
        <p:txBody>
          <a:bodyPr/>
          <a:lstStyle/>
          <a:p>
            <a:r>
              <a:rPr lang="ru-RU" sz="2400" dirty="0" smtClean="0"/>
              <a:t>Не следует забывать, что цветовое оформление стенда должно сочетаться с фирменным стилем компании.</a:t>
            </a:r>
          </a:p>
          <a:p>
            <a:r>
              <a:rPr lang="ru-RU" sz="2400" dirty="0"/>
              <a:t>Экспонент должен отдавать предпочтение приятным по общепринятому мнению цветам. Важно, что при выборе цветов или их сочетаний необходимо учитывать и трепетно относиться к этнологическим и религиозным традициям народов – это особенно актуально, если выставка проходит на территории другой страны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979" y="3573016"/>
            <a:ext cx="4572000" cy="342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9872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424936" cy="6048672"/>
          </a:xfrm>
        </p:spPr>
        <p:txBody>
          <a:bodyPr/>
          <a:lstStyle/>
          <a:p>
            <a:r>
              <a:rPr lang="ru-RU" sz="2400" dirty="0"/>
              <a:t>Специалисты по дизайну рекомендуют применять при оформлении стенда не более двух, максимум трех различных цветов, которые можно разнообразить за счет родственных им оттенков. Такие комбинации создают ощущение цветовой последовательности, а самое главное – не раздражают </a:t>
            </a:r>
            <a:r>
              <a:rPr lang="ru-RU" sz="2400" dirty="0" smtClean="0"/>
              <a:t>зрение.</a:t>
            </a:r>
            <a:endParaRPr lang="ru-RU" sz="2400" dirty="0"/>
          </a:p>
          <a:p>
            <a:r>
              <a:rPr lang="ru-RU" sz="2400" dirty="0"/>
              <a:t>Особое внимание необходимо уделить полу под стендом. Желательно, чтобы напольное покрытие имело цвет, близкий к напольному покрытию прохода, чтобы создавалось ощущение единства с выставочным павильоном</a:t>
            </a:r>
            <a:r>
              <a:rPr lang="ru-RU" sz="2400" dirty="0" smtClean="0"/>
              <a:t>.</a:t>
            </a:r>
          </a:p>
          <a:p>
            <a:r>
              <a:rPr lang="ru-RU" sz="2400" b="1" i="1" dirty="0"/>
              <a:t>Секрет успеха!</a:t>
            </a:r>
          </a:p>
          <a:p>
            <a:r>
              <a:rPr lang="ru-RU" sz="2400" i="1" dirty="0"/>
              <a:t>Яркие, жесткие цвета «захватывают».</a:t>
            </a:r>
          </a:p>
          <a:p>
            <a:r>
              <a:rPr lang="ru-RU" sz="2400" dirty="0"/>
              <a:t>«Мягкие» цвета способствуют созданию спокойной атмосферы.</a:t>
            </a:r>
          </a:p>
          <a:p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43525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352928" cy="5865832"/>
          </a:xfrm>
        </p:spPr>
        <p:txBody>
          <a:bodyPr/>
          <a:lstStyle/>
          <a:p>
            <a:r>
              <a:rPr lang="ru-RU" dirty="0"/>
              <a:t>В российской практике при изготовлении стендов широко применяется нейтральный белый цвет. Однако белый можно разнообразить за счет родственных ему оттенков – такое родство создает ощущение цветовой последовательности и не раздражает зрения.</a:t>
            </a:r>
          </a:p>
          <a:p>
            <a:r>
              <a:rPr lang="ru-RU" dirty="0"/>
              <a:t>– Промышленные товары, как правило, подчеркиваются «смелыми» цветами, в частности оранжевым.</a:t>
            </a:r>
          </a:p>
          <a:p>
            <a:r>
              <a:rPr lang="ru-RU" dirty="0"/>
              <a:t>– Предметы роскоши лучше характеризуются сочетаниями черного цвета с красным или золотистым.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5891" y="4149080"/>
            <a:ext cx="3682143" cy="247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777194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8640960" cy="3474720"/>
          </a:xfrm>
        </p:spPr>
        <p:txBody>
          <a:bodyPr/>
          <a:lstStyle/>
          <a:p>
            <a:r>
              <a:rPr lang="ru-RU" dirty="0"/>
              <a:t>– </a:t>
            </a:r>
            <a:r>
              <a:rPr lang="ru-RU" sz="2800" dirty="0"/>
              <a:t>Темно-синий цвет подходит таким товарам, как мужская одежда. Пастельные тона рекомендуются для женской одежды.</a:t>
            </a:r>
          </a:p>
          <a:p>
            <a:r>
              <a:rPr lang="ru-RU" sz="2800" dirty="0"/>
              <a:t>– Молочной продукции подойдет зеленый – цвет свежести.</a:t>
            </a:r>
          </a:p>
          <a:p>
            <a:r>
              <a:rPr lang="ru-RU" sz="2800" dirty="0"/>
              <a:t>– Для продуктов моря подойдет голубой цвет.</a:t>
            </a:r>
          </a:p>
          <a:p>
            <a:r>
              <a:rPr lang="ru-RU" sz="2800" dirty="0"/>
              <a:t>– Для керамики наиболее подходящим является коричневый цвет. </a:t>
            </a:r>
            <a:endParaRPr lang="ru-RU" sz="2800" dirty="0" smtClean="0"/>
          </a:p>
          <a:p>
            <a:r>
              <a:rPr lang="ru-RU" sz="2800" dirty="0" smtClean="0"/>
              <a:t>На </a:t>
            </a:r>
            <a:r>
              <a:rPr lang="ru-RU" sz="2800" dirty="0"/>
              <a:t>выставке, при демонстрации фитингов СП «</a:t>
            </a:r>
            <a:r>
              <a:rPr lang="ru-RU" sz="2800" dirty="0" err="1"/>
              <a:t>Натака</a:t>
            </a:r>
            <a:r>
              <a:rPr lang="ru-RU" sz="2800" dirty="0"/>
              <a:t>» применило бархат темно-синего цвета, на котором были размещены изделия из меди и латуни. Экспонентам необходимо знать, что степень психологического воздействия цветов зависит от их тональности: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72326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6264696"/>
          </a:xfrm>
        </p:spPr>
        <p:txBody>
          <a:bodyPr/>
          <a:lstStyle/>
          <a:p>
            <a:r>
              <a:rPr lang="ru-RU" sz="2800" dirty="0"/>
              <a:t>– светло-голубой оттенок создает холодное и отталкивающее впечатление;</a:t>
            </a:r>
          </a:p>
          <a:p>
            <a:r>
              <a:rPr lang="ru-RU" sz="2800" dirty="0"/>
              <a:t>– светло-желтый оттенок вызывает чувство незначительности, бесцветности;</a:t>
            </a:r>
          </a:p>
          <a:p>
            <a:r>
              <a:rPr lang="ru-RU" sz="2800" dirty="0"/>
              <a:t>– светло-зеленый оттенок, как правило, придает холодность окружающей среде;</a:t>
            </a:r>
          </a:p>
          <a:p>
            <a:r>
              <a:rPr lang="ru-RU" sz="2800" dirty="0"/>
              <a:t>– розовый оттенок – ощущение слабости, пустоты, а иногда – </a:t>
            </a:r>
            <a:r>
              <a:rPr lang="ru-RU" sz="2800" dirty="0" smtClean="0"/>
              <a:t>слащавости.</a:t>
            </a:r>
          </a:p>
          <a:p>
            <a:r>
              <a:rPr lang="ru-RU" sz="2800" i="1" dirty="0"/>
              <a:t>При оформлении стенда и выборе сочетания цветов необходимо полагаться на результаты серьезных исследований, поскольку влияние цветов на психологию посетителей научно доказано; обязательно учитывать условия освещения в конкретном павильоне.</a:t>
            </a:r>
            <a:endParaRPr lang="ru-RU" sz="28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587265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2590"/>
            <a:ext cx="6511925" cy="1143000"/>
          </a:xfrm>
        </p:spPr>
        <p:txBody>
          <a:bodyPr/>
          <a:lstStyle/>
          <a:p>
            <a:pPr algn="ctr"/>
            <a:r>
              <a:rPr lang="ru-RU" sz="3200" dirty="0" smtClean="0"/>
              <a:t>Освещение при оформлении выставочного стенда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556792"/>
            <a:ext cx="8784976" cy="4464496"/>
          </a:xfrm>
        </p:spPr>
        <p:txBody>
          <a:bodyPr/>
          <a:lstStyle/>
          <a:p>
            <a:r>
              <a:rPr lang="ru-RU" sz="2800" dirty="0"/>
              <a:t>Освещение – мощный инструмент для привлечения посетителей и создания благоприятной атмосферы.</a:t>
            </a:r>
          </a:p>
          <a:p>
            <a:r>
              <a:rPr lang="ru-RU" sz="2800" dirty="0"/>
              <a:t>Тип и количество осветительных приборов зависят от размеров помещения. Очень важно отметить, что необходимо учитывать не только площади поверхностей, но и объем стенда. Важно, какие экспонаты размещены на стенде, каковы их размеры, цвета и оттенки.</a:t>
            </a:r>
          </a:p>
          <a:p>
            <a:r>
              <a:rPr lang="ru-RU" sz="2800" dirty="0"/>
              <a:t>Обычно на стенде различают </a:t>
            </a:r>
            <a:r>
              <a:rPr lang="ru-RU" sz="2800" b="1" dirty="0"/>
              <a:t>общее и специальное освещение.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498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19458" name="Объект 2"/>
          <p:cNvSpPr>
            <a:spLocks noGrp="1"/>
          </p:cNvSpPr>
          <p:nvPr>
            <p:ph sz="quarter" idx="13"/>
          </p:nvPr>
        </p:nvSpPr>
        <p:spPr>
          <a:xfrm>
            <a:off x="395288" y="476250"/>
            <a:ext cx="8353425" cy="6121400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Выставочный стенд, как визитная карточка предприятия, должен по размерам и обстановке соответствовать представляемым товарам и значению фирмы-экспонента, отражать его общую предпринимательскую культуру. </a:t>
            </a:r>
          </a:p>
          <a:p>
            <a:pPr eaLnBrk="1" hangingPunct="1"/>
            <a:endParaRPr lang="ru-RU" sz="2800" dirty="0" smtClean="0"/>
          </a:p>
        </p:txBody>
      </p:sp>
      <p:pic>
        <p:nvPicPr>
          <p:cNvPr id="4" name="Рисунок 3" descr="http://expo-pages.com/content/files/1565/images/photo_4072_large_23336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99" y="2825926"/>
            <a:ext cx="5940425" cy="40286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84976" cy="6192688"/>
          </a:xfrm>
        </p:spPr>
        <p:txBody>
          <a:bodyPr/>
          <a:lstStyle/>
          <a:p>
            <a:r>
              <a:rPr lang="ru-RU" sz="2800" dirty="0"/>
              <a:t>Общее освещение распространяется на весь стенд. Специальное освещение на стенде подразделяется на два вида: широкого радиуса и плотного пучка.</a:t>
            </a:r>
          </a:p>
          <a:p>
            <a:r>
              <a:rPr lang="ru-RU" sz="2800" dirty="0"/>
              <a:t>Специальное освещение предназначено для концентрации внимания на конкретных точках, зонах стенда или выделении какого-то экспоната.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63686"/>
            <a:ext cx="47625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638757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8748464" cy="5721816"/>
          </a:xfrm>
        </p:spPr>
        <p:txBody>
          <a:bodyPr/>
          <a:lstStyle/>
          <a:p>
            <a:r>
              <a:rPr lang="ru-RU" sz="2800" dirty="0"/>
              <a:t>С помощью осветительных элементов на стенде желательно создать три основные оптические зоны:</a:t>
            </a:r>
          </a:p>
          <a:p>
            <a:r>
              <a:rPr lang="ru-RU" sz="2800" dirty="0"/>
              <a:t>– показа (демонстраций) – включает представленные экспонаты;</a:t>
            </a:r>
          </a:p>
          <a:p>
            <a:r>
              <a:rPr lang="ru-RU" sz="2800" dirty="0"/>
              <a:t>– передвижения – привлекает и «ведет» посетителя;</a:t>
            </a:r>
          </a:p>
          <a:p>
            <a:r>
              <a:rPr lang="ru-RU" sz="2800" dirty="0"/>
              <a:t>– коммуникации (контактов) – способствует осуществлению эффективных контактов.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125000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640960" cy="4089608"/>
          </a:xfrm>
        </p:spPr>
        <p:txBody>
          <a:bodyPr/>
          <a:lstStyle/>
          <a:p>
            <a:r>
              <a:rPr lang="ru-RU" dirty="0"/>
              <a:t>При выборе общего и точечного освещения необходимо предусмотреть три основных фактора:</a:t>
            </a:r>
          </a:p>
          <a:p>
            <a:r>
              <a:rPr lang="ru-RU" dirty="0"/>
              <a:t>– функциональное назначение стенда;</a:t>
            </a:r>
          </a:p>
          <a:p>
            <a:r>
              <a:rPr lang="ru-RU" dirty="0"/>
              <a:t>– психологические потребности посетителя;</a:t>
            </a:r>
          </a:p>
          <a:p>
            <a:r>
              <a:rPr lang="ru-RU" dirty="0"/>
              <a:t>– архитектурные возможности стенда.</a:t>
            </a:r>
          </a:p>
          <a:p>
            <a:r>
              <a:rPr lang="ru-RU" dirty="0"/>
              <a:t>Кроме того, важно учесть:</a:t>
            </a:r>
          </a:p>
          <a:p>
            <a:r>
              <a:rPr lang="ru-RU" dirty="0"/>
              <a:t>– общее освещение выставочного павильона;</a:t>
            </a:r>
          </a:p>
          <a:p>
            <a:r>
              <a:rPr lang="ru-RU" dirty="0"/>
              <a:t>– цветовую гамму как всего стенда, так и отдельных комбинаций, сочетания цветов каждого экспоната;</a:t>
            </a:r>
          </a:p>
          <a:p>
            <a:r>
              <a:rPr lang="ru-RU" dirty="0"/>
              <a:t>– внутреннюю планировку выставочного павильона или только окружающего помещения, специфические характеристики экспонатов (материал, габариты, вес, цвет и т. д</a:t>
            </a:r>
            <a:r>
              <a:rPr lang="ru-RU" dirty="0" smtClean="0"/>
              <a:t>.).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18072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9144000" cy="5793824"/>
          </a:xfrm>
        </p:spPr>
        <p:txBody>
          <a:bodyPr/>
          <a:lstStyle/>
          <a:p>
            <a:r>
              <a:rPr lang="ru-RU" sz="2800" b="1" dirty="0" smtClean="0"/>
              <a:t>Ошибки.</a:t>
            </a:r>
          </a:p>
          <a:p>
            <a:pPr marL="46037" indent="0">
              <a:buNone/>
            </a:pPr>
            <a:r>
              <a:rPr lang="ru-RU" sz="2800" dirty="0" smtClean="0"/>
              <a:t>1. «Чем больше, освещения, тем лучше» – фраза говорит о непрофессионализме, слишком яркое освещение  вызывает отторжение и негативно влияет на посетителя.</a:t>
            </a:r>
          </a:p>
          <a:p>
            <a:pPr marL="46037" indent="0">
              <a:buNone/>
            </a:pPr>
            <a:r>
              <a:rPr lang="ru-RU" sz="2800" dirty="0" smtClean="0"/>
              <a:t>2. Чем слабее источник света, тем гуще тень – посетитель утомляется из-за старания рассмотреть.</a:t>
            </a:r>
          </a:p>
          <a:p>
            <a:r>
              <a:rPr lang="ru-RU" sz="2800" b="1" i="1" dirty="0"/>
              <a:t>Секрет успеха!</a:t>
            </a:r>
          </a:p>
          <a:p>
            <a:r>
              <a:rPr lang="ru-RU" sz="2800" i="1" dirty="0"/>
              <a:t>Применяя перекрестное освещение объектов, можно обеспечить создание «оазисов» света и тени, которые покажут экспонаты в более выгодном свете и сделают приятным пребывание посетителя у стенда</a:t>
            </a:r>
          </a:p>
          <a:p>
            <a:pPr marL="46037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93319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effectLst/>
              </a:rPr>
              <a:t>Графические и иллюстрационные средства оформления стенда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772816"/>
            <a:ext cx="8748464" cy="4608512"/>
          </a:xfrm>
        </p:spPr>
        <p:txBody>
          <a:bodyPr/>
          <a:lstStyle/>
          <a:p>
            <a:r>
              <a:rPr lang="ru-RU" sz="2800" dirty="0"/>
              <a:t>Под графическими средствами подразумеваются логотипы, символы, графики, таблицы, </a:t>
            </a:r>
            <a:r>
              <a:rPr lang="ru-RU" sz="2800" dirty="0" smtClean="0"/>
              <a:t> </a:t>
            </a:r>
            <a:r>
              <a:rPr lang="ru-RU" sz="2800" dirty="0"/>
              <a:t>используемые на стенде или на открытой территории выставки, цель которых – установление месторасположения экспонента и «визуализация» его предложения</a:t>
            </a:r>
            <a:r>
              <a:rPr lang="ru-RU" sz="2800" dirty="0" smtClean="0"/>
              <a:t>.</a:t>
            </a:r>
          </a:p>
          <a:p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42139"/>
            <a:ext cx="3612502" cy="2415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27182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568952" cy="6552728"/>
          </a:xfrm>
        </p:spPr>
        <p:txBody>
          <a:bodyPr/>
          <a:lstStyle/>
          <a:p>
            <a:r>
              <a:rPr lang="ru-RU" sz="2800" dirty="0"/>
              <a:t>К иллюстрационным средствам относятся фотоматериалы, слайды, видеофильмы, электронные средства и т. д.</a:t>
            </a:r>
          </a:p>
          <a:p>
            <a:r>
              <a:rPr lang="ru-RU" sz="2800" dirty="0"/>
              <a:t>Очень важно предусмотреть, чтобы все средства оформления были однозначно связаны с фирменным стилем предприятия, то есть с символами, логотипом, шрифтом, цветами, изображениями и формами.</a:t>
            </a:r>
          </a:p>
          <a:p>
            <a:r>
              <a:rPr lang="ru-RU" sz="2800" dirty="0"/>
              <a:t>Особого внимания требует графическое оформление стенда, величина логотипа, плакатов, сообщений, лозунгов и размеры шрифтов. Желательно выдерживать соответствие между желаемым расстоянием, с которого посетитель может узнать логотип, прочитать текст и размеры символов и букв.</a:t>
            </a:r>
          </a:p>
        </p:txBody>
      </p:sp>
    </p:spTree>
    <p:extLst>
      <p:ext uri="{BB962C8B-B14F-4D97-AF65-F5344CB8AC3E}">
        <p14:creationId xmlns:p14="http://schemas.microsoft.com/office/powerpoint/2010/main" xmlns="" val="42786747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6672"/>
            <a:ext cx="4601788" cy="59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275151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731520"/>
            <a:ext cx="7560840" cy="347472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marL="46037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Опишите (начертите)  как будет выглядеть ваш выставочный стенд: цвет, свет, шрифт.</a:t>
            </a:r>
          </a:p>
          <a:p>
            <a:pPr marL="46037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Какое место ваша компания предпочитает занять на выбранной выставке, исходя из бюджета и ЖЦТ.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126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424936" cy="5289768"/>
          </a:xfrm>
        </p:spPr>
        <p:txBody>
          <a:bodyPr/>
          <a:lstStyle/>
          <a:p>
            <a:r>
              <a:rPr lang="ru-RU" sz="2800" dirty="0"/>
              <a:t>С точки зрения технического исполнения, стенд должен быть безупречен и соответствовать конкурентным стандартам. На первом плане стоит задача презентации экспонатов, ориентированная на клиента. Выставочный стенд, срок жизни которого совпадает с периодом выставки-ярмарки, должен быть приятен зрению и слуху, ибо только в этом случае он сможет апеллировать к эмоциям посетителя.</a:t>
            </a:r>
          </a:p>
        </p:txBody>
      </p:sp>
    </p:spTree>
    <p:extLst>
      <p:ext uri="{BB962C8B-B14F-4D97-AF65-F5344CB8AC3E}">
        <p14:creationId xmlns:p14="http://schemas.microsoft.com/office/powerpoint/2010/main" xmlns="" val="70830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20482" name="Объект 2"/>
          <p:cNvSpPr>
            <a:spLocks noGrp="1"/>
          </p:cNvSpPr>
          <p:nvPr>
            <p:ph sz="quarter" idx="13"/>
          </p:nvPr>
        </p:nvSpPr>
        <p:spPr>
          <a:xfrm>
            <a:off x="395288" y="404813"/>
            <a:ext cx="8424862" cy="5865812"/>
          </a:xfrm>
        </p:spPr>
        <p:txBody>
          <a:bodyPr/>
          <a:lstStyle/>
          <a:p>
            <a:pPr eaLnBrk="1" hangingPunct="1"/>
            <a:r>
              <a:rPr lang="ru-RU" sz="2800" smtClean="0"/>
              <a:t>При разработке дизайна стенда важно стремиться представить товар в самом выгодном свете, поэтому основное внимание следует уделить цветовому решению – краски должны быть нейтральными и конструктивное решение не должно отвлекать внимание от экспозиции, ярко освещенной и расположенной на такой высоте, чтобы посетителям было удобно ее рассматривать. </a:t>
            </a:r>
          </a:p>
          <a:p>
            <a:pPr eaLnBrk="1" hangingPunct="1"/>
            <a:r>
              <a:rPr lang="ru-RU" sz="2800" smtClean="0"/>
              <a:t>Вывеска на стенде должна быть простой и эффектной.</a:t>
            </a:r>
          </a:p>
          <a:p>
            <a:pPr eaLnBrk="1" hangingPunct="1"/>
            <a:r>
              <a:rPr lang="ru-RU" sz="2800" smtClean="0"/>
              <a:t>Стенд всегда должен быть убран и содержаться в чистоте.</a:t>
            </a:r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21506" name="Объект 2"/>
          <p:cNvSpPr>
            <a:spLocks noGrp="1"/>
          </p:cNvSpPr>
          <p:nvPr>
            <p:ph sz="quarter" idx="13"/>
          </p:nvPr>
        </p:nvSpPr>
        <p:spPr>
          <a:xfrm>
            <a:off x="468313" y="549275"/>
            <a:ext cx="8135937" cy="5721350"/>
          </a:xfrm>
        </p:spPr>
        <p:txBody>
          <a:bodyPr/>
          <a:lstStyle/>
          <a:p>
            <a:pPr eaLnBrk="1" hangingPunct="1"/>
            <a:r>
              <a:rPr lang="ru-RU" sz="2800" smtClean="0"/>
              <a:t>выставочный стенд может: воплощать образ предприятия-экспонента, но не быть складом всего ассортимента товаров, возбуждать интерес и производить впечатление, но не показное, казаться скромным, но не выглядеть убого, стандартно, быть заманчивым, «вести» к себе, но ненавязчиво, казаться строгим, но не отталкивающим, становиться шоу, но не балаганом, быть удобным для работы персонала, но не демонстрировать расточительность экспонента на покупку лишних площадей.</a:t>
            </a:r>
          </a:p>
          <a:p>
            <a:pPr eaLnBrk="1" hangingPunct="1"/>
            <a:endParaRPr lang="ru-RU" sz="2800" smtClean="0"/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22530" name="Объект 2"/>
          <p:cNvSpPr>
            <a:spLocks noGrp="1"/>
          </p:cNvSpPr>
          <p:nvPr>
            <p:ph sz="quarter" idx="13"/>
          </p:nvPr>
        </p:nvSpPr>
        <p:spPr>
          <a:xfrm>
            <a:off x="179388" y="333375"/>
            <a:ext cx="8785225" cy="6408738"/>
          </a:xfrm>
        </p:spPr>
        <p:txBody>
          <a:bodyPr/>
          <a:lstStyle/>
          <a:p>
            <a:pPr eaLnBrk="1" hangingPunct="1"/>
            <a:r>
              <a:rPr lang="ru-RU" sz="3200" b="1" i="1" dirty="0" smtClean="0"/>
              <a:t>Функциональные зоны. </a:t>
            </a:r>
            <a:r>
              <a:rPr lang="ru-RU" sz="3200" dirty="0" smtClean="0"/>
              <a:t>Каждый стенд – будь он большой или маленький – разделяется на три функциональных части или зоны, которым определяются его общие размеры.</a:t>
            </a:r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4" name="Рисунок 3" descr="http://www.standoffice.ru/upload/iblock/e6d/e6d883580e2b3e850f7ebd0a08cb2b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8974" y="2423212"/>
            <a:ext cx="5229225" cy="444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808</TotalTime>
  <Words>1791</Words>
  <Application>Microsoft Office PowerPoint</Application>
  <PresentationFormat>Экран (4:3)</PresentationFormat>
  <Paragraphs>179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Воздушный поток</vt:lpstr>
      <vt:lpstr>ЗНАЧЕНИЕ ВЫСТАВОЧНОГО СТЕНДА В ОРГАНИЗАЦИОННОМ ПРОЦЕССЕ  </vt:lpstr>
      <vt:lpstr>Местоположение выставки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Типы стендов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Место стенда на выставке.</vt:lpstr>
      <vt:lpstr>Слайд 26</vt:lpstr>
      <vt:lpstr>Слайд 27</vt:lpstr>
      <vt:lpstr>Слайд 28</vt:lpstr>
      <vt:lpstr>Эффективные методы привлечения внимания посетителей </vt:lpstr>
      <vt:lpstr>Слайд 30</vt:lpstr>
      <vt:lpstr>Слайд 31</vt:lpstr>
      <vt:lpstr>Слайд 32</vt:lpstr>
      <vt:lpstr>Слайд 33</vt:lpstr>
      <vt:lpstr>Слайд 34</vt:lpstr>
      <vt:lpstr>Слайд 35</vt:lpstr>
      <vt:lpstr>Цвет при оформлении выставочного стенда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Освещение при оформлении выставочного стенда</vt:lpstr>
      <vt:lpstr>Слайд 50</vt:lpstr>
      <vt:lpstr>Слайд 51</vt:lpstr>
      <vt:lpstr>Слайд 52</vt:lpstr>
      <vt:lpstr>Слайд 53</vt:lpstr>
      <vt:lpstr>Графические и иллюстрационные средства оформления стенда</vt:lpstr>
      <vt:lpstr>Слайд 55</vt:lpstr>
      <vt:lpstr>Слайд 56</vt:lpstr>
      <vt:lpstr>Слайд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выставочного бизнеса</dc:title>
  <dc:creator>Руслан</dc:creator>
  <cp:lastModifiedBy>А С П</cp:lastModifiedBy>
  <cp:revision>80</cp:revision>
  <dcterms:created xsi:type="dcterms:W3CDTF">2014-02-18T18:13:37Z</dcterms:created>
  <dcterms:modified xsi:type="dcterms:W3CDTF">2017-05-02T08:57:15Z</dcterms:modified>
</cp:coreProperties>
</file>