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9"/>
  </p:notesMasterIdLst>
  <p:sldIdLst>
    <p:sldId id="333" r:id="rId2"/>
    <p:sldId id="334" r:id="rId3"/>
    <p:sldId id="276" r:id="rId4"/>
    <p:sldId id="278" r:id="rId5"/>
    <p:sldId id="277" r:id="rId6"/>
    <p:sldId id="282" r:id="rId7"/>
    <p:sldId id="309" r:id="rId8"/>
    <p:sldId id="307" r:id="rId9"/>
    <p:sldId id="308" r:id="rId10"/>
    <p:sldId id="311" r:id="rId11"/>
    <p:sldId id="310" r:id="rId12"/>
    <p:sldId id="312" r:id="rId13"/>
    <p:sldId id="313" r:id="rId14"/>
    <p:sldId id="305" r:id="rId15"/>
    <p:sldId id="279" r:id="rId16"/>
    <p:sldId id="283" r:id="rId17"/>
    <p:sldId id="280" r:id="rId18"/>
    <p:sldId id="281" r:id="rId19"/>
    <p:sldId id="315" r:id="rId20"/>
    <p:sldId id="285" r:id="rId21"/>
    <p:sldId id="314" r:id="rId22"/>
    <p:sldId id="286" r:id="rId23"/>
    <p:sldId id="316" r:id="rId24"/>
    <p:sldId id="317" r:id="rId25"/>
    <p:sldId id="306" r:id="rId26"/>
    <p:sldId id="288" r:id="rId27"/>
    <p:sldId id="289" r:id="rId28"/>
    <p:sldId id="290" r:id="rId29"/>
    <p:sldId id="319" r:id="rId30"/>
    <p:sldId id="292" r:id="rId31"/>
    <p:sldId id="339" r:id="rId32"/>
    <p:sldId id="318" r:id="rId33"/>
    <p:sldId id="325" r:id="rId34"/>
    <p:sldId id="323" r:id="rId35"/>
    <p:sldId id="324" r:id="rId36"/>
    <p:sldId id="293" r:id="rId37"/>
    <p:sldId id="326" r:id="rId38"/>
    <p:sldId id="327" r:id="rId39"/>
    <p:sldId id="321" r:id="rId40"/>
    <p:sldId id="322" r:id="rId41"/>
    <p:sldId id="295" r:id="rId42"/>
    <p:sldId id="296" r:id="rId43"/>
    <p:sldId id="294" r:id="rId44"/>
    <p:sldId id="297" r:id="rId45"/>
    <p:sldId id="298" r:id="rId46"/>
    <p:sldId id="299" r:id="rId47"/>
    <p:sldId id="300" r:id="rId48"/>
    <p:sldId id="304" r:id="rId49"/>
    <p:sldId id="328" r:id="rId50"/>
    <p:sldId id="330" r:id="rId51"/>
    <p:sldId id="329" r:id="rId52"/>
    <p:sldId id="331" r:id="rId53"/>
    <p:sldId id="332" r:id="rId54"/>
    <p:sldId id="335" r:id="rId55"/>
    <p:sldId id="336" r:id="rId56"/>
    <p:sldId id="337" r:id="rId57"/>
    <p:sldId id="338" r:id="rId5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1202"/>
    <a:srgbClr val="7F0A01"/>
    <a:srgbClr val="7F130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 varScale="1">
        <p:scale>
          <a:sx n="82" d="100"/>
          <a:sy n="82" d="100"/>
        </p:scale>
        <p:origin x="-1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F04ED38-C33D-43EC-AF20-A7E38AF318F2}" type="datetimeFigureOut">
              <a:rPr lang="ru-RU"/>
              <a:pPr>
                <a:defRPr/>
              </a:pPr>
              <a:t>02.05.2017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E387CF5-D4AC-42C4-87F8-AD92695205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02313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FBBA3-49F8-4101-87C0-50ED1D39C0F0}" type="datetimeFigureOut">
              <a:rPr lang="ru-RU"/>
              <a:pPr>
                <a:defRPr/>
              </a:pPr>
              <a:t>02.05.2017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DDB30-6669-47E2-AA4A-19EE8FF30B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0E5DB-FEC8-49B2-A261-DC41EEFF119E}" type="datetimeFigureOut">
              <a:rPr lang="ru-RU"/>
              <a:pPr>
                <a:defRPr/>
              </a:pPr>
              <a:t>02.05.2017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F759B-C36D-4B12-8944-0554B2CFBF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DBDFE-7952-4C72-8EC1-F53C1FB6FF5A}" type="datetimeFigureOut">
              <a:rPr lang="ru-RU"/>
              <a:pPr>
                <a:defRPr/>
              </a:pPr>
              <a:t>02.05.2017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55813-EDD1-4327-BBCD-F8DB8B9D35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80352-0734-4007-A6CD-AD61E9260316}" type="datetimeFigureOut">
              <a:rPr lang="ru-RU"/>
              <a:pPr>
                <a:defRPr/>
              </a:pPr>
              <a:t>02.05.2017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82B47-70AB-4906-B0DD-F3A0A0FC87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38E4C-2378-4F31-A2F3-4502DB2D9F47}" type="datetimeFigureOut">
              <a:rPr lang="ru-RU"/>
              <a:pPr>
                <a:defRPr/>
              </a:pPr>
              <a:t>02.05.2017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6BCB1-B269-4504-A6E8-7FB26A8CF7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6ABB5-C840-4EB3-ADDF-E283272A82AA}" type="datetimeFigureOut">
              <a:rPr lang="ru-RU"/>
              <a:pPr>
                <a:defRPr/>
              </a:pPr>
              <a:t>02.05.2017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8818F-77D0-4A14-9F80-285835025E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16D08-1574-479E-9349-0A7781D8029F}" type="datetimeFigureOut">
              <a:rPr lang="ru-RU"/>
              <a:pPr>
                <a:defRPr/>
              </a:pPr>
              <a:t>02.05.2017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6FE1A-630B-4E79-8ED0-FDC27124D8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6DF60-7579-49D2-925B-A5B273FB9B64}" type="datetimeFigureOut">
              <a:rPr lang="ru-RU"/>
              <a:pPr>
                <a:defRPr/>
              </a:pPr>
              <a:t>02.05.2017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5B62C-E8D4-46F5-9928-D8C154307B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C5272-8214-4DBA-AFD2-4672B5D97A9A}" type="datetimeFigureOut">
              <a:rPr lang="ru-RU"/>
              <a:pPr>
                <a:defRPr/>
              </a:pPr>
              <a:t>02.05.2017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96CDC-EF98-4D06-AE9E-96BE52AE58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84F93-569C-4566-B2F9-153324187D9F}" type="datetimeFigureOut">
              <a:rPr lang="ru-RU"/>
              <a:pPr>
                <a:defRPr/>
              </a:pPr>
              <a:t>02.05.2017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24967-C093-4B2C-87E2-8992CD51B0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C7B70-1DEC-4461-8597-4E2B73A7C718}" type="datetimeFigureOut">
              <a:rPr lang="ru-RU"/>
              <a:pPr>
                <a:defRPr/>
              </a:pPr>
              <a:t>02.05.2017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7CCAC-59D4-4C94-936F-B23D8AB8F4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D9FBDA-8F46-4D9C-A9D8-27F5086DDD2A}" type="datetimeFigureOut">
              <a:rPr lang="ru-RU"/>
              <a:pPr>
                <a:defRPr/>
              </a:pPr>
              <a:t>02.05.2017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675BBF7-C3D2-42E1-B42B-8CF25B4E3D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200" y="5053013"/>
            <a:ext cx="5637213" cy="88106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1656184"/>
          </a:xfrm>
        </p:spPr>
        <p:txBody>
          <a:bodyPr/>
          <a:lstStyle/>
          <a:p>
            <a:pPr marL="18288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600" dirty="0" smtClean="0">
                <a:solidFill>
                  <a:srgbClr val="C00000"/>
                </a:solidFill>
                <a:effectLst/>
              </a:rPr>
              <a:t>П</a:t>
            </a:r>
            <a:r>
              <a:rPr lang="ru-RU" sz="3600" dirty="0" smtClean="0">
                <a:solidFill>
                  <a:srgbClr val="C00000"/>
                </a:solidFill>
              </a:rPr>
              <a:t>ЛАНИРОВАНИЕ ПРОЦЕССА УЧАСТИЯ В ВЫСТАВКЕ</a:t>
            </a:r>
            <a:r>
              <a:rPr lang="ru-RU" sz="4000" dirty="0" smtClean="0">
                <a:solidFill>
                  <a:srgbClr val="C00000"/>
                </a:solidFill>
                <a:effectLst/>
              </a:rPr>
              <a:t/>
            </a:r>
            <a:br>
              <a:rPr lang="ru-RU" sz="4000" dirty="0" smtClean="0">
                <a:solidFill>
                  <a:srgbClr val="C00000"/>
                </a:solidFill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2228850"/>
            <a:ext cx="575310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23554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/>
          <a:lstStyle/>
          <a:p>
            <a:pPr eaLnBrk="1" hangingPunct="1"/>
            <a:r>
              <a:rPr lang="ru-RU" sz="3200" smtClean="0"/>
              <a:t>О целях было сказано в лекции 2.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0825" y="731838"/>
            <a:ext cx="8497888" cy="5865812"/>
          </a:xfrm>
        </p:spPr>
        <p:txBody>
          <a:bodyPr rtlCol="0">
            <a:normAutofit fontScale="92500" lnSpcReduction="10000"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(3) Для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достижения целей важным является </a:t>
            </a:r>
            <a:r>
              <a:rPr lang="ru-RU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выбор конкретной выставки, 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 работе которой будет участвовать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фирма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Как мы уже отмечали, ежегодно проводится огромное количество выставочных мероприятий, поэтому определиться в своем выборе позволяет оценка таких аспектов, как: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        время и место проведения выставки;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        авторитет выставки;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        численный и качественный состав участников и посетителей;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        уровень деловой активности (количество и общий объем заключенных контрактов) на последней выставке;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        возможность предоставления выставочных площадей и услуг;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        условия участия в выставке;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        кто организатор, как давно он занимается данным видом бизнеса;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        разработка чернового варианта сметы участия фирмы в выставке и изучение соответствия затрат возможностям фирмы.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25602" name="Объект 2"/>
          <p:cNvSpPr>
            <a:spLocks noGrp="1"/>
          </p:cNvSpPr>
          <p:nvPr>
            <p:ph sz="quarter" idx="13"/>
          </p:nvPr>
        </p:nvSpPr>
        <p:spPr>
          <a:xfrm>
            <a:off x="468313" y="260350"/>
            <a:ext cx="8280400" cy="6264275"/>
          </a:xfrm>
        </p:spPr>
        <p:txBody>
          <a:bodyPr/>
          <a:lstStyle/>
          <a:p>
            <a:pPr eaLnBrk="1" hangingPunct="1"/>
            <a:r>
              <a:rPr lang="ru-RU" smtClean="0"/>
              <a:t>Изучив все эти аспекты, необходимо получить ответ на вопрос: «Участие в какой из выставок даст наибольший эффект в достижении целей, стоящих перед данной туристической фирмой».</a:t>
            </a:r>
          </a:p>
          <a:p>
            <a:pPr eaLnBrk="1" hangingPunct="1"/>
            <a:r>
              <a:rPr lang="ru-RU" smtClean="0"/>
              <a:t>Выбор выставки осуществляется на основе сформулированных целей участия в выставке и таких факторов, как:</a:t>
            </a:r>
          </a:p>
          <a:p>
            <a:pPr eaLnBrk="1" hangingPunct="1"/>
            <a:r>
              <a:rPr lang="ru-RU" smtClean="0"/>
              <a:t>- направленность туристского продукта (въездной, выездной, познавательный, деловой и т.д.);</a:t>
            </a:r>
          </a:p>
          <a:p>
            <a:pPr eaLnBrk="1" hangingPunct="1"/>
            <a:r>
              <a:rPr lang="ru-RU" smtClean="0"/>
              <a:t>- соответствие туристскому региону;</a:t>
            </a:r>
          </a:p>
          <a:p>
            <a:pPr eaLnBrk="1" hangingPunct="1"/>
            <a:r>
              <a:rPr lang="ru-RU" smtClean="0"/>
              <a:t>- финансовые возможности туристической фирмы;</a:t>
            </a:r>
          </a:p>
          <a:p>
            <a:pPr eaLnBrk="1" hangingPunct="1"/>
            <a:r>
              <a:rPr lang="ru-RU" smtClean="0"/>
              <a:t>- престижность выставки и ее вид;</a:t>
            </a:r>
          </a:p>
          <a:p>
            <a:pPr eaLnBrk="1" hangingPunct="1"/>
            <a:r>
              <a:rPr lang="ru-RU" smtClean="0"/>
              <a:t>- язык региона проведения выставки.</a:t>
            </a:r>
          </a:p>
          <a:p>
            <a:pPr eaLnBrk="1" hangingPunct="1"/>
            <a:endParaRPr lang="ru-RU" smtClean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4797425"/>
            <a:ext cx="23907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26626" name="Объект 2"/>
          <p:cNvSpPr>
            <a:spLocks noGrp="1"/>
          </p:cNvSpPr>
          <p:nvPr>
            <p:ph sz="quarter" idx="13"/>
          </p:nvPr>
        </p:nvSpPr>
        <p:spPr>
          <a:xfrm>
            <a:off x="250825" y="260350"/>
            <a:ext cx="8497888" cy="6121400"/>
          </a:xfrm>
        </p:spPr>
        <p:txBody>
          <a:bodyPr/>
          <a:lstStyle/>
          <a:p>
            <a:pPr eaLnBrk="1" hangingPunct="1"/>
            <a:r>
              <a:rPr lang="ru-RU" dirty="0" smtClean="0"/>
              <a:t> Принятие решения об участии или неучастии в выставке может принять только первое лицо фирмы. У него заранее должна быть ВСЯ необходимая информация по ВСЕМ планируемым в течение года выставкам, срокам их проведения, объемам, территориальном расположении. Только имея такую информацию, можно оценить класс выставки, ее значение для </a:t>
            </a:r>
            <a:r>
              <a:rPr lang="ru-RU" dirty="0" smtClean="0"/>
              <a:t> </a:t>
            </a:r>
            <a:r>
              <a:rPr lang="ru-RU" dirty="0" smtClean="0"/>
              <a:t>фирмы и степень необходимости участия в ней. </a:t>
            </a:r>
          </a:p>
          <a:p>
            <a:pPr eaLnBrk="1" hangingPunct="1"/>
            <a:r>
              <a:rPr lang="ru-RU" dirty="0" smtClean="0"/>
              <a:t>Сбор необходимых данных должен осуществляться группой менеджеров, отвечающих за продвижение </a:t>
            </a:r>
            <a:r>
              <a:rPr lang="ru-RU" dirty="0" smtClean="0"/>
              <a:t> продукции или услуг организации. </a:t>
            </a:r>
            <a:r>
              <a:rPr lang="ru-RU" dirty="0" smtClean="0"/>
              <a:t>После обобщения данные передаются руководителю с сопровождающим материалом и комментариями, выражающими те или иные пожелания аналитиков, с учетом возможных </a:t>
            </a:r>
            <a:r>
              <a:rPr lang="ru-RU" b="1" dirty="0" smtClean="0"/>
              <a:t>«+»</a:t>
            </a:r>
            <a:r>
              <a:rPr lang="ru-RU" dirty="0" smtClean="0"/>
              <a:t> и </a:t>
            </a:r>
            <a:r>
              <a:rPr lang="ru-RU" b="1" dirty="0" smtClean="0"/>
              <a:t>«–»</a:t>
            </a:r>
            <a:r>
              <a:rPr lang="ru-RU" dirty="0" smtClean="0"/>
              <a:t>. Насколько опытная команда отвечает за подготовку и сбор информации, настолько серьезно будет принято во внимание руководством фирмы каждое мнение.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848872" cy="1143000"/>
          </a:xfrm>
        </p:spPr>
        <p:txBody>
          <a:bodyPr/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 smtClean="0"/>
              <a:t>Выбор способа участия в выставке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850" y="1125538"/>
            <a:ext cx="8569325" cy="5073650"/>
          </a:xfrm>
        </p:spPr>
        <p:txBody>
          <a:bodyPr rtlCol="0">
            <a:normAutofit lnSpcReduction="10000"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Методы организации, смета расходов, а часто и конечный результат зависят от способа участия предприятия в ярмарке-выставке. Безусловно, участие в выставке в качестве </a:t>
            </a: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самостоятельного экспонента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со своим собственным стендом дает самые большие шансы для успешной презентации. </a:t>
            </a:r>
            <a:endParaRPr lang="ru-RU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Но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для «первого выступления» можно выбрать и другие формы участия, например, </a:t>
            </a: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групповое.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Это освободит новичка от многих организационных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хлопот.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Также можно выбрать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заочное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участие. 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28674" name="Объект 2"/>
          <p:cNvSpPr>
            <a:spLocks noGrp="1"/>
          </p:cNvSpPr>
          <p:nvPr>
            <p:ph sz="quarter" idx="13"/>
          </p:nvPr>
        </p:nvSpPr>
        <p:spPr>
          <a:xfrm>
            <a:off x="395288" y="404813"/>
            <a:ext cx="8208962" cy="6119812"/>
          </a:xfrm>
        </p:spPr>
        <p:txBody>
          <a:bodyPr/>
          <a:lstStyle/>
          <a:p>
            <a:pPr eaLnBrk="1" hangingPunct="1"/>
            <a:r>
              <a:rPr lang="ru-RU" sz="2800" smtClean="0"/>
              <a:t>Выбор способа участия диктуется различными факторами, в числе которых:</a:t>
            </a:r>
          </a:p>
          <a:p>
            <a:pPr eaLnBrk="1" hangingPunct="1"/>
            <a:r>
              <a:rPr lang="ru-RU" sz="2800" smtClean="0"/>
              <a:t>-  размеры предприятия,</a:t>
            </a:r>
          </a:p>
          <a:p>
            <a:pPr eaLnBrk="1" hangingPunct="1"/>
            <a:r>
              <a:rPr lang="ru-RU" sz="2800" smtClean="0"/>
              <a:t> - наличие у него необходимых экономических средств,</a:t>
            </a:r>
          </a:p>
          <a:p>
            <a:pPr eaLnBrk="1" hangingPunct="1"/>
            <a:r>
              <a:rPr lang="ru-RU" sz="2800" smtClean="0"/>
              <a:t>- наличие программы участия, вытекающей из его политики маркетинга,</a:t>
            </a:r>
          </a:p>
          <a:p>
            <a:pPr eaLnBrk="1" hangingPunct="1"/>
            <a:r>
              <a:rPr lang="ru-RU" sz="2800" smtClean="0"/>
              <a:t> - степень готовности участия в выставке-ярмарке в конкретный период времени,</a:t>
            </a:r>
          </a:p>
          <a:p>
            <a:pPr eaLnBrk="1" hangingPunct="1"/>
            <a:r>
              <a:rPr lang="ru-RU" sz="2800" smtClean="0"/>
              <a:t> - уровень осведомленности о конкретной ярмарке-выставке,</a:t>
            </a:r>
          </a:p>
          <a:p>
            <a:pPr eaLnBrk="1" hangingPunct="1"/>
            <a:r>
              <a:rPr lang="ru-RU" sz="2800" smtClean="0"/>
              <a:t> - ожидаемые от участия результаты,</a:t>
            </a:r>
          </a:p>
          <a:p>
            <a:pPr eaLnBrk="1" hangingPunct="1"/>
            <a:endParaRPr lang="ru-RU" sz="280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29698" name="Объект 2"/>
          <p:cNvSpPr>
            <a:spLocks noGrp="1"/>
          </p:cNvSpPr>
          <p:nvPr>
            <p:ph sz="quarter" idx="13"/>
          </p:nvPr>
        </p:nvSpPr>
        <p:spPr>
          <a:xfrm>
            <a:off x="395288" y="731838"/>
            <a:ext cx="8424862" cy="5649912"/>
          </a:xfrm>
        </p:spPr>
        <p:txBody>
          <a:bodyPr/>
          <a:lstStyle/>
          <a:p>
            <a:pPr eaLnBrk="1" hangingPunct="1"/>
            <a:r>
              <a:rPr lang="ru-RU" sz="2400" smtClean="0"/>
              <a:t> - </a:t>
            </a:r>
            <a:r>
              <a:rPr lang="ru-RU" sz="800" smtClean="0"/>
              <a:t>  </a:t>
            </a:r>
            <a:r>
              <a:rPr lang="ru-RU" sz="2400" smtClean="0"/>
              <a:t>опыт и организационные возможности (персонал, время, готовность к риску и т.д.),</a:t>
            </a:r>
            <a:endParaRPr lang="ru-RU" sz="2000" smtClean="0"/>
          </a:p>
          <a:p>
            <a:pPr eaLnBrk="1" hangingPunct="1"/>
            <a:r>
              <a:rPr lang="ru-RU" sz="2400" smtClean="0"/>
              <a:t> - возможные ограничения со стороны организаторов ярмарки-выставки (например, особые условия для частных лиц),</a:t>
            </a:r>
            <a:endParaRPr lang="ru-RU" sz="2000" smtClean="0"/>
          </a:p>
          <a:p>
            <a:pPr eaLnBrk="1" hangingPunct="1"/>
            <a:r>
              <a:rPr lang="ru-RU" sz="2400" smtClean="0"/>
              <a:t> - </a:t>
            </a:r>
            <a:r>
              <a:rPr lang="ru-RU" sz="800" smtClean="0"/>
              <a:t> </a:t>
            </a:r>
            <a:r>
              <a:rPr lang="ru-RU" sz="2400" smtClean="0"/>
              <a:t>обязательства предприятия, вытекающие из принадлежности к отрасли (например, групповое представительство страны) или иных обязательств,</a:t>
            </a:r>
          </a:p>
          <a:p>
            <a:pPr eaLnBrk="1" hangingPunct="1"/>
            <a:r>
              <a:rPr lang="ru-RU" sz="800" smtClean="0"/>
              <a:t>-    </a:t>
            </a:r>
            <a:r>
              <a:rPr lang="ru-RU" sz="2400" smtClean="0"/>
              <a:t>наличие государственной политики в отношении ярмарок и выставок (ее целенаправленность, наличие обоюдных интересов государства и предприятия-экспонента) и т.д.</a:t>
            </a:r>
            <a:endParaRPr lang="ru-RU" sz="2000" smtClean="0"/>
          </a:p>
          <a:p>
            <a:pPr lvl="1" eaLnBrk="1" hangingPunct="1"/>
            <a:endParaRPr lang="ru-RU" sz="280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404813"/>
            <a:ext cx="8424862" cy="2519362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0722" name="Объект 2"/>
          <p:cNvSpPr>
            <a:spLocks noGrp="1"/>
          </p:cNvSpPr>
          <p:nvPr>
            <p:ph sz="quarter" idx="13"/>
          </p:nvPr>
        </p:nvSpPr>
        <p:spPr>
          <a:xfrm>
            <a:off x="684213" y="765175"/>
            <a:ext cx="7991475" cy="3168650"/>
          </a:xfrm>
        </p:spPr>
        <p:txBody>
          <a:bodyPr/>
          <a:lstStyle/>
          <a:p>
            <a:pPr eaLnBrk="1" hangingPunct="1"/>
            <a:r>
              <a:rPr lang="ru-RU" sz="2800" smtClean="0"/>
              <a:t>Самостоятельное участие предприятия в ярмарке-выставке внутри страны или за рубежом означает, что оно принимает на себя всю ответственность, все организационные заботы и, как правило, самостоятельно несет все расходы.</a:t>
            </a:r>
          </a:p>
          <a:p>
            <a:pPr eaLnBrk="1" hangingPunct="1"/>
            <a:endParaRPr lang="ru-RU" sz="3600" smtClean="0"/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92650" y="3789363"/>
            <a:ext cx="3925888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31746" name="Объект 2"/>
          <p:cNvSpPr>
            <a:spLocks noGrp="1"/>
          </p:cNvSpPr>
          <p:nvPr>
            <p:ph sz="quarter" idx="13"/>
          </p:nvPr>
        </p:nvSpPr>
        <p:spPr>
          <a:xfrm>
            <a:off x="250825" y="404813"/>
            <a:ext cx="8424863" cy="6119812"/>
          </a:xfrm>
        </p:spPr>
        <p:txBody>
          <a:bodyPr/>
          <a:lstStyle/>
          <a:p>
            <a:pPr eaLnBrk="1" hangingPunct="1"/>
            <a:r>
              <a:rPr lang="ru-RU" sz="2800" smtClean="0"/>
              <a:t>Участие в качестве субэкспонента на стенде дружественной организации тоже может быть полезно, так как знакомит с практикой выставочного дела. При этом выставляемые субэкспонентом товары должны соответствовать номенклатуре товаров экспонента. Данные о субэкспонентах так же, как и об экспоненте, могут быть внесены в каталог. Однако опыт группового стенда, пригодный для России, все меньше встречается за рубежом. Одна из причин – существующее убеждение, что групповое участие на стенде создает препятствия для развития независимости экспонента и не приносит ему существенной пользы.</a:t>
            </a:r>
          </a:p>
          <a:p>
            <a:pPr eaLnBrk="1" hangingPunct="1"/>
            <a:endParaRPr lang="ru-RU" sz="360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388" y="260350"/>
            <a:ext cx="8856662" cy="6481763"/>
          </a:xfrm>
        </p:spPr>
        <p:txBody>
          <a:bodyPr rtlCol="0">
            <a:normAutofit lnSpcReduction="10000"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+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Стоимость участия ниже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+ Хорошая возможность  для небольших и средних фирм выйти на более крупные или международные рынки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чья компания будет находиться на более выгодном месте стенда неизвестно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в настоящее время  на практике совместное участие  встречается редко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Для компаний, принимающих участие в выставке первый раз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+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обучение персонала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+ получение навыков взаимодействия с администрацией выставки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850" y="476250"/>
            <a:ext cx="8424863" cy="6121400"/>
          </a:xfrm>
        </p:spPr>
        <p:txBody>
          <a:bodyPr rtlCol="0">
            <a:noAutofit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Организационный процесс при участии в выставке делится на три этапа: </a:t>
            </a:r>
            <a:endParaRPr lang="ru-RU" sz="3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1. </a:t>
            </a:r>
            <a:r>
              <a:rPr lang="ru-RU" sz="3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предвыставочная</a:t>
            </a: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работа, </a:t>
            </a:r>
            <a:endParaRPr lang="ru-RU" sz="3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 работа 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на выставке </a:t>
            </a: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3. работа 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после выставки</a:t>
            </a: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Процедура 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подготовки к ярмарке-выставке занимает, как правило, от 20 до 52 недель в зависимости от размеров предприятия, места проведения мероприятия и многообразия поставленных целей.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8313" y="260350"/>
            <a:ext cx="8135937" cy="5976938"/>
          </a:xfrm>
        </p:spPr>
        <p:txBody>
          <a:bodyPr rtlCol="0">
            <a:noAutofit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Что же касается участия предприятия в составе экспозиции павильона своей страны, то оно обусловлено обычно низкой стоимостью и освобождением от трудоемких и требующих времени организационных хлопот. </a:t>
            </a:r>
            <a:endParaRPr lang="ru-RU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Итак, самостоятельное участие («туз»);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 групповое («семерка»).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4419600"/>
            <a:ext cx="3810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34818" name="Объект 2"/>
          <p:cNvSpPr>
            <a:spLocks noGrp="1"/>
          </p:cNvSpPr>
          <p:nvPr>
            <p:ph sz="quarter" idx="13"/>
          </p:nvPr>
        </p:nvSpPr>
        <p:spPr>
          <a:xfrm>
            <a:off x="250825" y="333375"/>
            <a:ext cx="8569325" cy="6335713"/>
          </a:xfrm>
        </p:spPr>
        <p:txBody>
          <a:bodyPr/>
          <a:lstStyle/>
          <a:p>
            <a:pPr eaLnBrk="1" hangingPunct="1"/>
            <a:r>
              <a:rPr lang="ru-RU" sz="2800" smtClean="0"/>
              <a:t>В силу финансовых причин или отсутствия опыта возможно </a:t>
            </a:r>
            <a:r>
              <a:rPr lang="ru-RU" sz="2800" b="1" smtClean="0"/>
              <a:t>заочное </a:t>
            </a:r>
            <a:r>
              <a:rPr lang="ru-RU" sz="2800" smtClean="0"/>
              <a:t>участие в выставке.</a:t>
            </a:r>
          </a:p>
          <a:p>
            <a:pPr eaLnBrk="1" hangingPunct="1"/>
            <a:r>
              <a:rPr lang="ru-RU" sz="2800" smtClean="0"/>
              <a:t>+ Затраты самые низкие</a:t>
            </a:r>
          </a:p>
          <a:p>
            <a:pPr eaLnBrk="1" hangingPunct="1"/>
            <a:r>
              <a:rPr lang="ru-RU" sz="2800" smtClean="0"/>
              <a:t>- отсутствие полной самостоятельности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35842" name="Объект 2"/>
          <p:cNvSpPr>
            <a:spLocks noGrp="1"/>
          </p:cNvSpPr>
          <p:nvPr>
            <p:ph sz="quarter" idx="13"/>
          </p:nvPr>
        </p:nvSpPr>
        <p:spPr>
          <a:xfrm>
            <a:off x="323850" y="404813"/>
            <a:ext cx="8280400" cy="3095625"/>
          </a:xfrm>
        </p:spPr>
        <p:txBody>
          <a:bodyPr/>
          <a:lstStyle/>
          <a:p>
            <a:pPr eaLnBrk="1" hangingPunct="1"/>
            <a:r>
              <a:rPr lang="ru-RU" sz="2800" smtClean="0"/>
              <a:t>Еще одной формой участия является систематическое посещение отраслевых выставок-ярмарок в течение одного-двух дней для наблюдения за конкурентами и знакомства с состоянием технологий.</a:t>
            </a:r>
          </a:p>
          <a:p>
            <a:pPr eaLnBrk="1" hangingPunct="1"/>
            <a:r>
              <a:rPr lang="ru-RU" smtClean="0"/>
              <a:t> </a:t>
            </a:r>
            <a:endParaRPr lang="ru-RU" sz="4600" smtClean="0"/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2997200"/>
            <a:ext cx="5402262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 dirty="0"/>
          </a:p>
        </p:txBody>
      </p:sp>
      <p:sp>
        <p:nvSpPr>
          <p:cNvPr id="36866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251950" cy="6524625"/>
          </a:xfrm>
        </p:spPr>
        <p:txBody>
          <a:bodyPr/>
          <a:lstStyle/>
          <a:p>
            <a:pPr eaLnBrk="1" hangingPunct="1"/>
            <a:r>
              <a:rPr lang="ru-RU" sz="2800" dirty="0" smtClean="0"/>
              <a:t>(4)В течение </a:t>
            </a:r>
            <a:r>
              <a:rPr lang="ru-RU" sz="2800" i="1" dirty="0" smtClean="0"/>
              <a:t>подготовительно-организационного периода </a:t>
            </a:r>
            <a:r>
              <a:rPr lang="ru-RU" sz="2800" dirty="0" smtClean="0"/>
              <a:t> </a:t>
            </a:r>
            <a:r>
              <a:rPr lang="ru-RU" sz="2800" dirty="0" smtClean="0"/>
              <a:t>фирма информирует оргкомитет выставки о своем участии в ней путем подачи соответствующей заявки. Параллельно решается ряд организационных вопросов, таких как:</a:t>
            </a:r>
          </a:p>
          <a:p>
            <a:pPr eaLnBrk="1" hangingPunct="1"/>
            <a:r>
              <a:rPr lang="ru-RU" sz="2800" b="1" dirty="0" smtClean="0"/>
              <a:t>?</a:t>
            </a:r>
            <a:r>
              <a:rPr lang="ru-RU" sz="2800" dirty="0" smtClean="0"/>
              <a:t>         разработка концепции и объема участия фирмы в работе выставки;</a:t>
            </a:r>
          </a:p>
          <a:p>
            <a:pPr eaLnBrk="1" hangingPunct="1"/>
            <a:r>
              <a:rPr lang="ru-RU" sz="2800" b="1" dirty="0" smtClean="0"/>
              <a:t>?</a:t>
            </a:r>
            <a:r>
              <a:rPr lang="ru-RU" sz="2800" dirty="0" smtClean="0"/>
              <a:t>         составление перечня выставляемых </a:t>
            </a:r>
            <a:r>
              <a:rPr lang="ru-RU" sz="2800" dirty="0" smtClean="0"/>
              <a:t> продуктов или услуг;</a:t>
            </a:r>
            <a:endParaRPr lang="ru-RU" sz="2800" dirty="0" smtClean="0"/>
          </a:p>
          <a:p>
            <a:pPr eaLnBrk="1" hangingPunct="1"/>
            <a:r>
              <a:rPr lang="ru-RU" sz="2800" b="1" dirty="0" smtClean="0"/>
              <a:t>?</a:t>
            </a:r>
            <a:r>
              <a:rPr lang="ru-RU" sz="2800" dirty="0" smtClean="0"/>
              <a:t>         отбор и подготовка персонала (коммерческого, обслуживающего, стендистов, переводчиков);</a:t>
            </a:r>
          </a:p>
          <a:p>
            <a:pPr eaLnBrk="1" hangingPunct="1"/>
            <a:r>
              <a:rPr lang="ru-RU" sz="2800" b="1" dirty="0" smtClean="0"/>
              <a:t>?</a:t>
            </a:r>
            <a:r>
              <a:rPr lang="ru-RU" sz="2800" dirty="0" smtClean="0"/>
              <a:t>         разработка планов коммерческой работы, рекламы и протокольных мероприятий;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950" y="115888"/>
            <a:ext cx="8856663" cy="6626225"/>
          </a:xfrm>
        </p:spPr>
        <p:txBody>
          <a:bodyPr rtlCol="0">
            <a:normAutofit lnSpcReduction="10000"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        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выбор возможного посредника (агента), оказывающего услуги в обеспечении участия в выставке;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        определение размеров необходимых выставочных площадей и объема различных материальных и финансовых ресурсов;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        подбор и изготовление рекламных и информационных материалов (информационных листков, плакатов, буклетов, проспектов, сувениров, прайс-листов);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        разработка тематического плана экспозиции (выставочного стенда);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        заключение договора с оргкомитетом, передача ему плана выставочного стенда, а также заказа на необходимое оборудование и услуги.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6512511" cy="1143000"/>
          </a:xfrm>
        </p:spPr>
        <p:txBody>
          <a:bodyPr/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>
                <a:effectLst/>
              </a:rPr>
              <a:t>ВЫБОР ЭКСПОНАТОВ И ВЫСТАВОЧНОЙ ПРОГРАММЫ</a:t>
            </a:r>
            <a:endParaRPr lang="ru-RU" sz="3200" dirty="0"/>
          </a:p>
        </p:txBody>
      </p:sp>
      <p:sp>
        <p:nvSpPr>
          <p:cNvPr id="38914" name="Объект 2"/>
          <p:cNvSpPr>
            <a:spLocks noGrp="1"/>
          </p:cNvSpPr>
          <p:nvPr>
            <p:ph sz="quarter" idx="13"/>
          </p:nvPr>
        </p:nvSpPr>
        <p:spPr>
          <a:xfrm>
            <a:off x="611188" y="1700213"/>
            <a:ext cx="7993062" cy="4608512"/>
          </a:xfrm>
        </p:spPr>
        <p:txBody>
          <a:bodyPr/>
          <a:lstStyle/>
          <a:p>
            <a:pPr algn="just" eaLnBrk="1" hangingPunct="1"/>
            <a:r>
              <a:rPr lang="ru-RU" sz="2800" smtClean="0"/>
              <a:t>Выставочная программа вырабатывается согласно целям маркетинга и самой выставки.</a:t>
            </a:r>
          </a:p>
          <a:p>
            <a:pPr algn="just" eaLnBrk="1" hangingPunct="1"/>
            <a:r>
              <a:rPr lang="ru-RU" sz="2800" smtClean="0"/>
              <a:t>На стадии выбора экспонатов должна доминировать мысль о том, что экспонат должен нравиться потребителю, а не только экспоненту. Поэтому для ограничения числа ошибок выставочная программа должна предусматривать решение ряда вопросов: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39938" name="Объект 2"/>
          <p:cNvSpPr>
            <a:spLocks noGrp="1"/>
          </p:cNvSpPr>
          <p:nvPr>
            <p:ph sz="quarter" idx="13"/>
          </p:nvPr>
        </p:nvSpPr>
        <p:spPr>
          <a:xfrm>
            <a:off x="250825" y="260350"/>
            <a:ext cx="8713788" cy="6597650"/>
          </a:xfrm>
        </p:spPr>
        <p:txBody>
          <a:bodyPr/>
          <a:lstStyle/>
          <a:p>
            <a:pPr eaLnBrk="1" hangingPunct="1"/>
            <a:r>
              <a:rPr lang="ru-RU" sz="2800" smtClean="0"/>
              <a:t>Следует представлять полный спектр продукции/услуг или лишь отдельные, наиболее выразительные проблемные решения?</a:t>
            </a:r>
          </a:p>
          <a:p>
            <a:pPr eaLnBrk="1" hangingPunct="1"/>
            <a:r>
              <a:rPr lang="ru-RU" sz="2800" smtClean="0"/>
              <a:t>Что обязательно следует показать на выставке?</a:t>
            </a:r>
          </a:p>
          <a:p>
            <a:pPr eaLnBrk="1" hangingPunct="1"/>
            <a:r>
              <a:rPr lang="ru-RU" sz="2800" smtClean="0"/>
              <a:t>Какие продукты/услуги являются новыми, улучшенными, превосходят конкурентов? Что в них следует особо подчеркнуть?</a:t>
            </a:r>
          </a:p>
          <a:p>
            <a:pPr eaLnBrk="1" hangingPunct="1"/>
            <a:r>
              <a:rPr lang="ru-RU" sz="2800" smtClean="0"/>
              <a:t>Какой продукт соответствует перспективным запросам целевой группы?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388" y="260350"/>
            <a:ext cx="8569325" cy="6408738"/>
          </a:xfrm>
        </p:spPr>
        <p:txBody>
          <a:bodyPr rtlCol="0">
            <a:normAutofit fontScale="92500" lnSpcReduction="20000"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Учтены 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ли актуальные тенденции (экономически, технически)?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Соответствуют 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ли дизайн, окраска, упаковка предпочтениям посетителей?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Нужно 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ли изготовить специальные модели для выставки?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Что 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должны разъяснять текстовые табло, дисплеи, видеоматериалы?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Могут 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ли товары быть показаны в действии, близком к реальной практике?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Какие 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вспомогательные средства и оборудование для этого нужны (электрический ток, газ, сжатый воздух)?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Сколько 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места для этого нужно?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0825" y="404813"/>
            <a:ext cx="8642350" cy="6119812"/>
          </a:xfrm>
        </p:spPr>
        <p:txBody>
          <a:bodyPr rtlCol="0">
            <a:normAutofit lnSpcReduction="10000"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Определяющим, </a:t>
            </a: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является 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число стендистов, которые должны работать на стенде, чтобы обеспечить достижение фирмой поставленной цели участия в выставочном </a:t>
            </a: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мероприятии. 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Окончательные размеры стенда определяются с позиций реализации целей участия в ходе последующей итерации площадей, необходимых для работы стендистов с клиентами и демонстрации экспонатов и окончательно с учетом финансовых возможностей фирмы.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1368152"/>
          </a:xfrm>
        </p:spPr>
        <p:txBody>
          <a:bodyPr/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>
                <a:effectLst/>
              </a:rPr>
              <a:t>РЕГИСТРАЦИЯ И ОФОРМЛЕНИЕ УЧАСТИЯ В ВЫСТАВКЕ</a:t>
            </a:r>
            <a:endParaRPr lang="ru-RU" sz="3200" dirty="0"/>
          </a:p>
        </p:txBody>
      </p:sp>
      <p:sp>
        <p:nvSpPr>
          <p:cNvPr id="43010" name="Объект 2"/>
          <p:cNvSpPr>
            <a:spLocks noGrp="1"/>
          </p:cNvSpPr>
          <p:nvPr>
            <p:ph sz="quarter" idx="13"/>
          </p:nvPr>
        </p:nvSpPr>
        <p:spPr>
          <a:xfrm>
            <a:off x="395288" y="1484313"/>
            <a:ext cx="8497887" cy="5257800"/>
          </a:xfrm>
        </p:spPr>
        <p:txBody>
          <a:bodyPr/>
          <a:lstStyle/>
          <a:p>
            <a:pPr eaLnBrk="1" hangingPunct="1"/>
            <a:r>
              <a:rPr lang="ru-RU" sz="3600" smtClean="0"/>
              <a:t>Для регистрации экспонент получает от организатора выставки следующую информацию: планы территории, планы павильонов, документы для регистрации, документы об услугах, предлагаемые места для стенда, условия проведения выставки, инструкции.</a:t>
            </a:r>
          </a:p>
          <a:p>
            <a:pPr eaLnBrk="1" hangingPunct="1"/>
            <a:endParaRPr lang="ru-RU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388" y="260350"/>
            <a:ext cx="8785225" cy="6121400"/>
          </a:xfrm>
        </p:spPr>
        <p:txBody>
          <a:bodyPr rtlCol="0">
            <a:normAutofit fontScale="70000" lnSpcReduction="20000"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4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План сроков выполнения работ</a:t>
            </a:r>
            <a:r>
              <a:rPr lang="ru-RU" sz="4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 плане сроков должны быть отражены все виды деятельности – в зависимости от конкретных задач – в четкой временной последовательности. Разработке плана предшествует составление подробного перечня отдельных действий с параллельной оценкой сроков, требующихся для выполнения каждого из них в отдельности. Необходимо отметить, что основанием для составления такого перечня служат ограничительные сроки – обязательные даты представления необходимых документов. Затраты времени на реализацию конкретных задач тоже должны быть рассчитаны. Вместе с датами исполнения и завершения работ учитываются все сроки, которые только могут быть запланированы заранее, включая установленные устроителем выставки периоды монтажа и разборки.</a:t>
            </a: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8496300" cy="1368425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188" y="620713"/>
            <a:ext cx="8280400" cy="5516562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3200" smtClean="0"/>
              <a:t>За определенный фиксированный срок, не позднее, чем за месяц до начала выставки, заполняется и посылается в адрес оргкомитета заявка на участие в выставке. В ней указываются все реквизиты фирмы: страна, адрес/телефон, номер расчетного счета.</a:t>
            </a:r>
            <a:r>
              <a:rPr lang="ru-RU" sz="25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endParaRPr lang="ru-RU" smtClean="0">
              <a:solidFill>
                <a:schemeClr val="tx1"/>
              </a:solidFill>
              <a:effectLst/>
            </a:endParaRPr>
          </a:p>
        </p:txBody>
      </p:sp>
      <p:sp>
        <p:nvSpPr>
          <p:cNvPr id="74755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250825" y="188913"/>
            <a:ext cx="8642350" cy="6264275"/>
          </a:xfrm>
          <a:prstGeom prst="rect">
            <a:avLst/>
          </a:prstGeo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/>
              <a:t>В заявке для участия в международной выставке нужно указать: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- минимальные и максимальные размеры стенда (в кв. м),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- расположение в павильоне или на открытой площадке (инфраструктура),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-  габариты стенда (длина и ширина),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- тип стенда (в ряду, угловой, головной или блок-стенд),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- отклонения от заранее заданной схемы распределения места,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- конструкцию (одно- или двухэтажный стенд),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-  данные о выставляемых товарах (структура по отраслям),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- субэкспоненты и дополнительно представляемые фирмы,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- данные о количестве ожидающихся отходов и их виды.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При совместном участии в выставке заявку подает та организация, которая занимается организационными</a:t>
            </a:r>
            <a:r>
              <a:rPr lang="en-US" sz="2400" smtClean="0"/>
              <a:t> </a:t>
            </a:r>
            <a:r>
              <a:rPr lang="ru-RU" sz="2400" smtClean="0"/>
              <a:t>вопросами.</a:t>
            </a:r>
          </a:p>
          <a:p>
            <a:pPr eaLnBrk="1" hangingPunct="1">
              <a:lnSpc>
                <a:spcPct val="80000"/>
              </a:lnSpc>
            </a:pPr>
            <a:endParaRPr lang="ru-RU" sz="2400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45058" name="Объект 2"/>
          <p:cNvSpPr>
            <a:spLocks noGrp="1"/>
          </p:cNvSpPr>
          <p:nvPr>
            <p:ph sz="quarter" idx="13"/>
          </p:nvPr>
        </p:nvSpPr>
        <p:spPr>
          <a:xfrm>
            <a:off x="611188" y="731838"/>
            <a:ext cx="7921625" cy="5576887"/>
          </a:xfrm>
        </p:spPr>
        <p:txBody>
          <a:bodyPr/>
          <a:lstStyle/>
          <a:p>
            <a:pPr eaLnBrk="1" hangingPunct="1"/>
            <a:r>
              <a:rPr lang="ru-RU" sz="2800" smtClean="0"/>
              <a:t>Суть заявки – предварительная регистрация и бронирование выставочной площади. Письмо-заявка подтверждает согласие фирмы с положениями данной выставки и правилами ее проведения. Это своего рода договор между сторонами. По получении заявки в ответ посылается подтверждение о регистрации фирмы в каталоге участников и выделении требуемого количества места при условии оплаты. Оплата участия должна быть произведена в течение 5–10 дней. Подтверждение гарантирует получение базового набора услуг.</a:t>
            </a:r>
          </a:p>
          <a:p>
            <a:pPr eaLnBrk="1" hangingPunct="1"/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288" y="260350"/>
            <a:ext cx="8424862" cy="6264275"/>
          </a:xfrm>
        </p:spPr>
        <p:txBody>
          <a:bodyPr>
            <a:normAutofit lnSpcReduction="10000"/>
          </a:bodyPr>
          <a:lstStyle/>
          <a:p>
            <a:pPr marL="44450" indent="0"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800" smtClean="0"/>
              <a:t> Как правило, в заявках (форма может быть различна) оговариваются следующие основные моменты:</a:t>
            </a:r>
          </a:p>
          <a:p>
            <a:pPr marL="44450" indent="0" eaLnBrk="1" hangingPunct="1">
              <a:lnSpc>
                <a:spcPct val="80000"/>
              </a:lnSpc>
            </a:pPr>
            <a:r>
              <a:rPr lang="ru-RU" sz="2800" smtClean="0"/>
              <a:t>- предоставление аренды выставочной площади (открытой или закрытой);</a:t>
            </a:r>
          </a:p>
          <a:p>
            <a:pPr marL="44450" indent="0" eaLnBrk="1" hangingPunct="1">
              <a:lnSpc>
                <a:spcPct val="80000"/>
              </a:lnSpc>
            </a:pPr>
            <a:r>
              <a:rPr lang="ru-RU" sz="2800" smtClean="0"/>
              <a:t>- аренда и монтаж выставочного оборудования (стенд выставочного модуля в соответствии с планом выставочного стенда);</a:t>
            </a:r>
          </a:p>
          <a:p>
            <a:pPr marL="44450" indent="0" eaLnBrk="1" hangingPunct="1">
              <a:lnSpc>
                <a:spcPct val="80000"/>
              </a:lnSpc>
            </a:pPr>
            <a:r>
              <a:rPr lang="ru-RU" sz="2800" smtClean="0"/>
              <a:t>- установка розеток, дополнительных светильников;</a:t>
            </a:r>
          </a:p>
          <a:p>
            <a:pPr marL="44450" indent="0" eaLnBrk="1" hangingPunct="1">
              <a:lnSpc>
                <a:spcPct val="80000"/>
              </a:lnSpc>
            </a:pPr>
            <a:r>
              <a:rPr lang="ru-RU" sz="2800" smtClean="0"/>
              <a:t>- аренда и установка подиумов под экспонаты;</a:t>
            </a:r>
          </a:p>
          <a:p>
            <a:pPr marL="44450" indent="0" eaLnBrk="1" hangingPunct="1">
              <a:lnSpc>
                <a:spcPct val="80000"/>
              </a:lnSpc>
            </a:pPr>
            <a:r>
              <a:rPr lang="ru-RU" sz="2800" smtClean="0"/>
              <a:t>- предоставление дополнительных услуг или оборудования, вешалок, шкафов, холодильника, телефона, столов, стульев, этажерок и т.п.;</a:t>
            </a:r>
          </a:p>
          <a:p>
            <a:pPr marL="44450" indent="0" eaLnBrk="1" hangingPunct="1">
              <a:lnSpc>
                <a:spcPct val="80000"/>
              </a:lnSpc>
            </a:pPr>
            <a:r>
              <a:rPr lang="ru-RU" sz="2800" smtClean="0"/>
              <a:t>- надпись на фризе (название фирмы над экспозицией).</a:t>
            </a:r>
          </a:p>
          <a:p>
            <a:pPr marL="44450" indent="0" eaLnBrk="1" hangingPunct="1">
              <a:lnSpc>
                <a:spcPct val="80000"/>
              </a:lnSpc>
            </a:pP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47106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7532688" cy="4929187"/>
          </a:xfrm>
        </p:spPr>
        <p:txBody>
          <a:bodyPr/>
          <a:lstStyle/>
          <a:p>
            <a:pPr eaLnBrk="1" hangingPunct="1"/>
            <a:r>
              <a:rPr lang="ru-RU" sz="2800" smtClean="0"/>
              <a:t>Уже на месте при монтаже предлагаются и другие услуги, продажа и прокат цветов, декоративный материал и материал для монтажа стенда, продажа товаров повседневного спроса, предоставление новой рабочей силы и т.д.</a:t>
            </a:r>
          </a:p>
          <a:p>
            <a:pPr eaLnBrk="1" hangingPunct="1"/>
            <a:endParaRPr lang="ru-RU" smtClean="0"/>
          </a:p>
        </p:txBody>
      </p:sp>
      <p:pic>
        <p:nvPicPr>
          <p:cNvPr id="4710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3500438"/>
            <a:ext cx="5443538" cy="304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48130" name="Объект 2"/>
          <p:cNvSpPr>
            <a:spLocks noGrp="1"/>
          </p:cNvSpPr>
          <p:nvPr>
            <p:ph sz="quarter" idx="13"/>
          </p:nvPr>
        </p:nvSpPr>
        <p:spPr>
          <a:xfrm>
            <a:off x="179388" y="765175"/>
            <a:ext cx="8640762" cy="5145088"/>
          </a:xfrm>
        </p:spPr>
        <p:txBody>
          <a:bodyPr/>
          <a:lstStyle/>
          <a:p>
            <a:pPr eaLnBrk="1" hangingPunct="1"/>
            <a:r>
              <a:rPr lang="ru-RU" sz="2800" smtClean="0"/>
              <a:t>В сервис входит также выдача удостоверений для персонала стенда. Соответственно величине стенда его персоналу раздаются бесплатные пропуска; другие удостоверения участников, как правило, за рубежом, можно получить за плату. Платные долгосрочные пропуска для парковки могут быть затребованы заранее на соответствующем бланке заказа.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49154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337300"/>
          </a:xfrm>
        </p:spPr>
        <p:txBody>
          <a:bodyPr/>
          <a:lstStyle/>
          <a:p>
            <a:pPr eaLnBrk="1" hangingPunct="1"/>
            <a:r>
              <a:rPr lang="ru-RU" sz="2800" smtClean="0"/>
              <a:t>Для получения дополнительных услуг фирма выбирает то, что считает необходимым, и указывает количество. Так, наиболее распространенными дополнительными услугами являются: рабочее место, аккредитация, публикация в каталоге, изготовление вывески и фирменной рекламы, тиражирование визиток, проспектов, услуги переводчиков и вспомогательного персонала. Безусловно, многие фирмы предпочитают изготавливать свои экспозиционные материалы у специализированных агентств и лишь привозят их на выставку.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50178" name="Объект 2"/>
          <p:cNvSpPr>
            <a:spLocks noGrp="1"/>
          </p:cNvSpPr>
          <p:nvPr>
            <p:ph sz="quarter" idx="13"/>
          </p:nvPr>
        </p:nvSpPr>
        <p:spPr>
          <a:xfrm>
            <a:off x="323850" y="188913"/>
            <a:ext cx="8569325" cy="6553200"/>
          </a:xfrm>
        </p:spPr>
        <p:txBody>
          <a:bodyPr/>
          <a:lstStyle/>
          <a:p>
            <a:pPr eaLnBrk="1" hangingPunct="1"/>
            <a:r>
              <a:rPr lang="ru-RU" smtClean="0"/>
              <a:t>Особое значение устроители выставки придают составлению </a:t>
            </a:r>
            <a:r>
              <a:rPr lang="ru-RU" b="1" smtClean="0"/>
              <a:t>выставочных каталогов. </a:t>
            </a:r>
            <a:r>
              <a:rPr lang="ru-RU" smtClean="0"/>
              <a:t>Их важность в том, что в них сохраняется память о выставке, ее участниках и экспонентах. Каталоги позволяют анализировать состояние экономики и культуры на каждом конкретном временном этапе. Как правило, каталог служит источником информации для покупателей до следующей подобной выставки. Кроме того, каталог является дополнительным источником рекламы. Значение информации о себе в каталоге сегодня понимает подавляющее большинство экспонентов.</a:t>
            </a:r>
          </a:p>
          <a:p>
            <a:pPr eaLnBrk="1" hangingPunct="1"/>
            <a:r>
              <a:rPr lang="ru-RU" smtClean="0"/>
              <a:t>Бланки для внесения данных в каталог и информационные системы пересылаются при оформлении заявки на участие, за рубежом – вместе с официальным допуском. Следует обратить внимание на то, что выставочный каталог подписывается в печать относительно рано, потому что он должен быть в распоряжении заинтересованных кругов уже за несколько недель до начала мероприятия, чтобы они успели подготовиться к визиту на выставку.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51202" name="Объект 2"/>
          <p:cNvSpPr>
            <a:spLocks noGrp="1"/>
          </p:cNvSpPr>
          <p:nvPr>
            <p:ph sz="quarter" idx="13"/>
          </p:nvPr>
        </p:nvSpPr>
        <p:spPr>
          <a:xfrm>
            <a:off x="395288" y="115888"/>
            <a:ext cx="8569325" cy="6553200"/>
          </a:xfrm>
        </p:spPr>
        <p:txBody>
          <a:bodyPr/>
          <a:lstStyle/>
          <a:p>
            <a:pPr eaLnBrk="1" hangingPunct="1"/>
            <a:r>
              <a:rPr lang="ru-RU" smtClean="0"/>
              <a:t>Внесение данных в каталог обычно оплачивается заказчиком и идет по трем линиям: в алфавитном порядке по названиям фирм (иногда с кратким изложением программы поставки), по наименованиям товаров или номенклатуре и, наконец, по павильонам вместе с соответствующим планом павильона. По желанию продукция экспонента может быть обозначена в разных товарных группах. Так же, за плату, в каталоге публикуют товарные или фирменные знаки. Можно поместить и отдельную рекламу о своей фирме (организации) или товаре (услугах).</a:t>
            </a:r>
          </a:p>
          <a:p>
            <a:pPr eaLnBrk="1" hangingPunct="1"/>
            <a:r>
              <a:rPr lang="ru-RU" smtClean="0"/>
              <a:t>Для внесения в электронные системы информации для посетителей применяется тот же принцип распределения. Здесь тоже отчасти существуют возможности для рекламы. Что касается самих систем, то рекомендуется в первый день выставки перепроверить внесенные данные и сравнить их с данными конкурентов, чтобы успеть сделать поправки.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52226" name="Объект 2"/>
          <p:cNvSpPr>
            <a:spLocks noGrp="1"/>
          </p:cNvSpPr>
          <p:nvPr>
            <p:ph sz="quarter" idx="13"/>
          </p:nvPr>
        </p:nvSpPr>
        <p:spPr>
          <a:xfrm>
            <a:off x="107950" y="188913"/>
            <a:ext cx="8712200" cy="6480175"/>
          </a:xfrm>
        </p:spPr>
        <p:txBody>
          <a:bodyPr/>
          <a:lstStyle/>
          <a:p>
            <a:pPr eaLnBrk="1" hangingPunct="1"/>
            <a:r>
              <a:rPr lang="ru-RU" sz="2800" b="1" smtClean="0"/>
              <a:t>Условия участия в выставке (договор на участие). </a:t>
            </a:r>
            <a:r>
              <a:rPr lang="ru-RU" sz="2800" smtClean="0"/>
              <a:t>В документе об условиях участия в выставке регулируются такие пункты договора, как допуск на выставку, арендная плата за стенд, условия оплаты, возможное расторжение договора, регистрация субэкспонентов и дополнительно представляемых фирм.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17410" name="Объект 2"/>
          <p:cNvSpPr>
            <a:spLocks noGrp="1"/>
          </p:cNvSpPr>
          <p:nvPr>
            <p:ph sz="quarter" idx="13"/>
          </p:nvPr>
        </p:nvSpPr>
        <p:spPr>
          <a:xfrm>
            <a:off x="395288" y="476250"/>
            <a:ext cx="8353425" cy="6121400"/>
          </a:xfrm>
        </p:spPr>
        <p:txBody>
          <a:bodyPr/>
          <a:lstStyle/>
          <a:p>
            <a:pPr eaLnBrk="1" hangingPunct="1"/>
            <a:r>
              <a:rPr lang="ru-RU" sz="2800" smtClean="0"/>
              <a:t>Общее количество необходимого времени обусловлено теми сферами деятельности, которые требуют планирования на долгий срок (концепция стенда, экспонаты). Остальные виды работ рассчитываются с некоторым заделом, т.е. дата начала данной работы может изменяться в соответствии с необходимыми для ее выполнения действиями.</a:t>
            </a:r>
          </a:p>
          <a:p>
            <a:pPr eaLnBrk="1" hangingPunct="1"/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0825" y="333375"/>
            <a:ext cx="8424863" cy="6264275"/>
          </a:xfrm>
        </p:spPr>
        <p:txBody>
          <a:bodyPr rtlCol="0">
            <a:normAutofit lnSpcReduction="10000"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 технической части намечаются сроки, даются инструкции по монтажу и разборке, описания оформления стенда, характеристики строительных материалов, которые разрешено применять, обязательства по </a:t>
            </a:r>
            <a:r>
              <a:rPr lang="ru-RU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избежанию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излишних отходов и их вторичному использованию, указываются высота стенда, допустимая нагрузка на занимаемую поверхность, называются технические установки для обслуживания стенда, даются разъяснения по поводу показов и рекламы на стендах, противопожарной охраны, предупреждения несчастных случаев и требований техники безопасности, материальной ответственности и страхования.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54274" name="Объект 2"/>
          <p:cNvSpPr>
            <a:spLocks noGrp="1"/>
          </p:cNvSpPr>
          <p:nvPr>
            <p:ph sz="quarter" idx="13"/>
          </p:nvPr>
        </p:nvSpPr>
        <p:spPr>
          <a:xfrm>
            <a:off x="250825" y="333375"/>
            <a:ext cx="8893175" cy="5792788"/>
          </a:xfrm>
        </p:spPr>
        <p:txBody>
          <a:bodyPr/>
          <a:lstStyle/>
          <a:p>
            <a:pPr eaLnBrk="1" hangingPunct="1"/>
            <a:r>
              <a:rPr lang="ru-RU" sz="3200" smtClean="0"/>
              <a:t>На сегодняшний день не существует законодательства, регламентирующего тарифы на те или иные виды услуг выставочного бизнеса. Они устанавливаются фирмой-организатором выставки по своему усмотрению (могут сильно колебаться от выставки к выставке). С уплаченной вами суммы взимается НДС и спецналог, а также страховой взнос.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55298" name="Объект 2"/>
          <p:cNvSpPr>
            <a:spLocks noGrp="1"/>
          </p:cNvSpPr>
          <p:nvPr>
            <p:ph sz="quarter" idx="13"/>
          </p:nvPr>
        </p:nvSpPr>
        <p:spPr>
          <a:xfrm>
            <a:off x="395288" y="731838"/>
            <a:ext cx="8208962" cy="5792787"/>
          </a:xfrm>
        </p:spPr>
        <p:txBody>
          <a:bodyPr/>
          <a:lstStyle/>
          <a:p>
            <a:pPr algn="just" eaLnBrk="1" hangingPunct="1"/>
            <a:r>
              <a:rPr lang="ru-RU" sz="2800" smtClean="0"/>
              <a:t>Следует иметь в виду, что бронирование площадей для участия в любой выставке необходимо осуществлять заранее. При этом есть возможность самостоятельно бронировать необходимые площади в администрации выставки или через фирму-консолидатора. Консолидатор – это хорошо известная организаторам выставки компания, которая постоянно приобретает выставочную площадь (обычно большие объемы), оборудует ее, берет на себя ряд организационных моментов.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 dirty="0"/>
          </a:p>
        </p:txBody>
      </p:sp>
      <p:sp>
        <p:nvSpPr>
          <p:cNvPr id="56322" name="Объект 2"/>
          <p:cNvSpPr>
            <a:spLocks noGrp="1"/>
          </p:cNvSpPr>
          <p:nvPr>
            <p:ph sz="quarter" idx="13"/>
          </p:nvPr>
        </p:nvSpPr>
        <p:spPr>
          <a:xfrm>
            <a:off x="323850" y="731838"/>
            <a:ext cx="8424863" cy="5792787"/>
          </a:xfrm>
        </p:spPr>
        <p:txBody>
          <a:bodyPr/>
          <a:lstStyle/>
          <a:p>
            <a:pPr marL="44450" indent="0" eaLnBrk="1" hangingPunct="1">
              <a:buFont typeface="Georgia" pitchFamily="18" charset="0"/>
              <a:buNone/>
            </a:pPr>
            <a:r>
              <a:rPr lang="ru-RU" sz="2800" smtClean="0"/>
              <a:t>В случае отказа от участия в выставке выплачивается неустойка в разных размерах – в зависимости от конкретных сроков. В случае отказа от участия незадолго до мероприятия при определенных обстоятельствах приходится выплачивать полную сумму арендной платы за стенд.</a:t>
            </a:r>
          </a:p>
          <a:p>
            <a:pPr marL="44450" indent="0" eaLnBrk="1" hangingPunct="1">
              <a:buFont typeface="Georgia" pitchFamily="18" charset="0"/>
              <a:buNone/>
            </a:pPr>
            <a:endParaRPr lang="ru-RU" sz="2800" smtClean="0"/>
          </a:p>
        </p:txBody>
      </p:sp>
      <p:pic>
        <p:nvPicPr>
          <p:cNvPr id="5632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2138" y="3732213"/>
            <a:ext cx="3024187" cy="226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57346" name="Объект 2"/>
          <p:cNvSpPr>
            <a:spLocks noGrp="1"/>
          </p:cNvSpPr>
          <p:nvPr>
            <p:ph sz="quarter" idx="13"/>
          </p:nvPr>
        </p:nvSpPr>
        <p:spPr>
          <a:xfrm>
            <a:off x="395288" y="260350"/>
            <a:ext cx="8353425" cy="6481763"/>
          </a:xfrm>
        </p:spPr>
        <p:txBody>
          <a:bodyPr/>
          <a:lstStyle/>
          <a:p>
            <a:pPr eaLnBrk="1" hangingPunct="1"/>
            <a:r>
              <a:rPr lang="ru-RU" sz="2800" b="1" smtClean="0"/>
              <a:t>Транспортировка экспонатов, </a:t>
            </a:r>
            <a:r>
              <a:rPr lang="ru-RU" sz="2800" smtClean="0"/>
              <a:t>материалов для изготовления и оформления стенда и прочих, связанных с ярмаркой-выставкой, грузов представляет собой задачу, которую без особых затруднений может выполнить любая серьезная транспортная компания. За рубежом, если речь идет о крупногабаритных предметах, рекомендуется сотрудничество с опытной выставочной экспедицией – официальным перевозчиком выставки-ярмарки. Во избежание неприятных сюрпризов экспонент должен запрашивать транспортировку грузов.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58370" name="Объект 2"/>
          <p:cNvSpPr>
            <a:spLocks noGrp="1"/>
          </p:cNvSpPr>
          <p:nvPr>
            <p:ph sz="quarter" idx="13"/>
          </p:nvPr>
        </p:nvSpPr>
        <p:spPr>
          <a:xfrm>
            <a:off x="179388" y="0"/>
            <a:ext cx="8856662" cy="6669088"/>
          </a:xfrm>
        </p:spPr>
        <p:txBody>
          <a:bodyPr/>
          <a:lstStyle/>
          <a:p>
            <a:pPr eaLnBrk="1" hangingPunct="1"/>
            <a:r>
              <a:rPr lang="ru-RU" sz="2800" smtClean="0"/>
              <a:t>Если не считать собственных средств доставки с фирмы на территории выставки за доставку и обратную транспортировку, а также за обеспечение разгрузочной техники ответственны только специальные экспедиторы выставки. С одной стороны, дело здесь в условиях страхования, с другой – экспедитор выставки берет на себя (вместо устроителя) ответственность за доставку и отправку, уплату пошлины за все экспонаты и, кроме того, за хранение тары. Экспедиционные бюро на выставках работают постоянно: и во время монтажа, и во время самого мероприятия, и во время разборки. Заказы на услуги экспедиции должны быть сделаны своевременно, до начала работы выставки.</a:t>
            </a:r>
          </a:p>
          <a:p>
            <a:pPr eaLnBrk="1" hangingPunct="1"/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388" y="333375"/>
            <a:ext cx="8424862" cy="6264275"/>
          </a:xfrm>
        </p:spPr>
        <p:txBody>
          <a:bodyPr rtlCol="0">
            <a:normAutofit fontScale="62500" lnSpcReduction="20000"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 случае если такого специального выставочного перевозчика нет, экспонент должен: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·          сам позаботиться о своевременном получении информации о специфических условиях, действующих в стране проведения ярмарки/выставки, о наиболее подходящем способе транспортировки и виде упаковки;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·          правильно выбрать транспортную компанию;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·          своевременно информировать транспортную компанию о товарах и прочих грузах, подлежащих перевозке (количество, объем, вес);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·          подготовить подходящие упаковочные материалы;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·          обеспечить совместную отгрузку необходимых инструментов и вспомогательных материалов для упаковки экспонатов при вывозе;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·          позаботиться о безукоризненной упаковке и правильной маркировке ящиков на иностранном языке и, наконец,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·          составить специальный график транспортировки в сотрудничестве с компанией-перевозчиком.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60418" name="Объект 2"/>
          <p:cNvSpPr>
            <a:spLocks noGrp="1"/>
          </p:cNvSpPr>
          <p:nvPr>
            <p:ph sz="quarter" idx="13"/>
          </p:nvPr>
        </p:nvSpPr>
        <p:spPr>
          <a:xfrm>
            <a:off x="468313" y="731838"/>
            <a:ext cx="8135937" cy="5792787"/>
          </a:xfrm>
        </p:spPr>
        <p:txBody>
          <a:bodyPr/>
          <a:lstStyle/>
          <a:p>
            <a:pPr eaLnBrk="1" hangingPunct="1"/>
            <a:r>
              <a:rPr lang="ru-RU" sz="3200" b="1" smtClean="0"/>
              <a:t>Приезд, отъезд и пребывание на выставке. </a:t>
            </a:r>
            <a:r>
              <a:rPr lang="ru-RU" sz="3200" smtClean="0"/>
              <a:t>Чтобы получить номер нужной категории в гостинице, разумнее всего заранее письменно его забронировать. Организатор выставки таким образом получает вместе с документами об участии заполненный бланк на бронирование номера. На всех выставках есть бюро обслуживания, которые берут на себя резервирование жилья перед началом выставки.</a:t>
            </a:r>
          </a:p>
          <a:p>
            <a:pPr eaLnBrk="1" hangingPunct="1"/>
            <a:endParaRPr lang="ru-RU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620713"/>
            <a:ext cx="6511925" cy="1143000"/>
          </a:xfrm>
        </p:spPr>
        <p:txBody>
          <a:bodyPr/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 sz="2400" dirty="0"/>
          </a:p>
        </p:txBody>
      </p:sp>
      <p:sp>
        <p:nvSpPr>
          <p:cNvPr id="61442" name="Объект 2"/>
          <p:cNvSpPr>
            <a:spLocks noGrp="1"/>
          </p:cNvSpPr>
          <p:nvPr>
            <p:ph sz="quarter" idx="13"/>
          </p:nvPr>
        </p:nvSpPr>
        <p:spPr>
          <a:xfrm>
            <a:off x="611188" y="404813"/>
            <a:ext cx="8208962" cy="6119812"/>
          </a:xfrm>
        </p:spPr>
        <p:txBody>
          <a:bodyPr/>
          <a:lstStyle/>
          <a:p>
            <a:pPr eaLnBrk="1" hangingPunct="1"/>
            <a:r>
              <a:rPr lang="ru-RU" sz="2800" smtClean="0"/>
              <a:t>Как правило, в крупных выставочных городах, например в Германии, квартирные бюро в течение всей выставки функционируют и на центральном вокзале города, и в аэропорту, и на территории выставки. Эти бюро по преимуществу подыскивают жилье для тех посетителей, которые не заявили заранее о своем приезде.</a:t>
            </a:r>
          </a:p>
          <a:p>
            <a:pPr eaLnBrk="1" hangingPunct="1"/>
            <a:r>
              <a:rPr lang="ru-RU" sz="2800" smtClean="0"/>
              <a:t>Во многих странах мира часто организуются групповые поездки на выставки (в том числе в рамках делового туризма). Справки об этом можно получить у организаторов выставок и в их зарубежных представительствах.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62466" name="Объект 2"/>
          <p:cNvSpPr>
            <a:spLocks noGrp="1"/>
          </p:cNvSpPr>
          <p:nvPr>
            <p:ph sz="quarter" idx="13"/>
          </p:nvPr>
        </p:nvSpPr>
        <p:spPr>
          <a:xfrm>
            <a:off x="323850" y="115888"/>
            <a:ext cx="8569325" cy="6553200"/>
          </a:xfrm>
        </p:spPr>
        <p:txBody>
          <a:bodyPr/>
          <a:lstStyle/>
          <a:p>
            <a:pPr eaLnBrk="1" hangingPunct="1"/>
            <a:r>
              <a:rPr lang="ru-RU" sz="2800" b="1" smtClean="0"/>
              <a:t>Защита окружающей среды.</a:t>
            </a:r>
          </a:p>
          <a:p>
            <a:pPr eaLnBrk="1" hangingPunct="1"/>
            <a:r>
              <a:rPr lang="ru-RU" sz="2800" smtClean="0"/>
              <a:t>Для того чтобы участие в выставке соответствовало требованиям экологии, необходимо заранее:</a:t>
            </a:r>
          </a:p>
          <a:p>
            <a:pPr eaLnBrk="1" hangingPunct="1"/>
            <a:r>
              <a:rPr lang="ru-RU" sz="2800" smtClean="0"/>
              <a:t>-  использовать системный подход к планированию, когда все решения и действия проверяются с точки зрения их последствий для окружающей среды;</a:t>
            </a:r>
          </a:p>
          <a:p>
            <a:pPr eaLnBrk="1" hangingPunct="1"/>
            <a:r>
              <a:rPr lang="ru-RU" sz="2800" smtClean="0"/>
              <a:t>- изыскивать возможности сокращения отходов;</a:t>
            </a:r>
          </a:p>
          <a:p>
            <a:pPr eaLnBrk="1" hangingPunct="1"/>
            <a:r>
              <a:rPr lang="ru-RU" sz="2800" smtClean="0"/>
              <a:t>- заблаговременно получать информацию о системе назначения платы за удаление отходов у организатора ярмарки;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288" y="404813"/>
            <a:ext cx="8424862" cy="5865812"/>
          </a:xfrm>
        </p:spPr>
        <p:txBody>
          <a:bodyPr rtlCol="0">
            <a:noAutofit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План нужно составить так, чтобы в него вошли все те важнейшие условия, без выполнения которых не обойтись, чтобы по-настоящему подготовиться к выставке. В плане предусматривается</a:t>
            </a: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1. определение 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значения выставки в системе маркетинга;</a:t>
            </a: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 конкретизация 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целей участия в выставке;</a:t>
            </a: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3. сбор 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информации о проводимых в стране или других странах выставках, представляющих для фирмы интерес;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63490" name="Объект 2"/>
          <p:cNvSpPr>
            <a:spLocks noGrp="1"/>
          </p:cNvSpPr>
          <p:nvPr>
            <p:ph sz="quarter" idx="13"/>
          </p:nvPr>
        </p:nvSpPr>
        <p:spPr>
          <a:xfrm>
            <a:off x="323850" y="115888"/>
            <a:ext cx="8569325" cy="6553200"/>
          </a:xfrm>
        </p:spPr>
        <p:txBody>
          <a:bodyPr/>
          <a:lstStyle/>
          <a:p>
            <a:pPr eaLnBrk="1" hangingPunct="1"/>
            <a:r>
              <a:rPr lang="ru-RU" sz="2800" smtClean="0"/>
              <a:t>- применять многооборотную тару и упаковку при транспортировке;</a:t>
            </a:r>
          </a:p>
          <a:p>
            <a:pPr eaLnBrk="1" hangingPunct="1"/>
            <a:r>
              <a:rPr lang="ru-RU" sz="2800" smtClean="0"/>
              <a:t>- сводить к минимуму отходы ядовитых и вредных веществ и сложных многослойных материалов;</a:t>
            </a:r>
          </a:p>
          <a:p>
            <a:pPr eaLnBrk="1" hangingPunct="1"/>
            <a:r>
              <a:rPr lang="ru-RU" sz="2800" smtClean="0"/>
              <a:t>- применять изделия, рассчитанные на многоразовое употребление или вторичную утилизацию;</a:t>
            </a:r>
          </a:p>
          <a:p>
            <a:pPr eaLnBrk="1" hangingPunct="1"/>
            <a:r>
              <a:rPr lang="ru-RU" sz="2800" smtClean="0"/>
              <a:t>- предотвращать загрязнения, повреждения, пыль, нерациональный расход материалов при монтаже и разборке стендов;</a:t>
            </a:r>
          </a:p>
          <a:p>
            <a:pPr eaLnBrk="1" hangingPunct="1"/>
            <a:r>
              <a:rPr lang="ru-RU" sz="2800" smtClean="0"/>
              <a:t>- взять на вооружение девиз: «Предотвращать – Сокращать – Повторно использовать».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 dirty="0"/>
          </a:p>
        </p:txBody>
      </p:sp>
      <p:sp>
        <p:nvSpPr>
          <p:cNvPr id="64514" name="Объект 2"/>
          <p:cNvSpPr>
            <a:spLocks noGrp="1"/>
          </p:cNvSpPr>
          <p:nvPr>
            <p:ph sz="quarter" idx="13"/>
          </p:nvPr>
        </p:nvSpPr>
        <p:spPr>
          <a:xfrm>
            <a:off x="250825" y="188913"/>
            <a:ext cx="8569325" cy="6264275"/>
          </a:xfrm>
        </p:spPr>
        <p:txBody>
          <a:bodyPr/>
          <a:lstStyle/>
          <a:p>
            <a:pPr eaLnBrk="1" hangingPunct="1"/>
            <a:r>
              <a:rPr lang="ru-RU" sz="2800" b="1" smtClean="0"/>
              <a:t>Участие в общей программе. </a:t>
            </a:r>
            <a:r>
              <a:rPr lang="ru-RU" sz="2800" smtClean="0"/>
              <a:t>Проведение большинства специализированных выставок в настоящее время сопровождается организацией научно-практических конференций, семинаров, «круглых столов», презентаций фирм-участников, учебных занятий и других мероприятий. В тех случаях, когда подобные мероприятия носят образовательный характер, организаторы выставок-ярмарок добавляют к стоимости участия в выставке регистрационный взнос или устанавливают отдельную плату за посещение учебных семинаров. Однако, если это мероприятие приравнивается к конференции (форуму, конгрессу), то оплата участия в нем устанавливается отдельно.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388" y="188913"/>
            <a:ext cx="8856662" cy="6553200"/>
          </a:xfrm>
        </p:spPr>
        <p:txBody>
          <a:bodyPr rtlCol="0">
            <a:normAutofit fontScale="92500"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России до последнего времени большинство специализированных выставок включает затраты на организацию связанных с тематикой выставок научно-практических конференций, семинаров, «круглых столов» в стоимость затрат на аренду выставочных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площадей.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 результате на целом ряде специализированных экспозиций в рамках программы, предусматривающей доклады экспонентов-специалистов, экспонент имеет возможность выступить от имени фирмы с реферативными сообщениями об отдельных товарах или о технологии. Но об этих докладах надо своевременно проинформировать устроителя. Соответствующая запись, как правило, должна быть помещена в заявке-договоре, включая тему, время и дату желательного выступления.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66562" name="Объект 2"/>
          <p:cNvSpPr>
            <a:spLocks noGrp="1"/>
          </p:cNvSpPr>
          <p:nvPr>
            <p:ph sz="quarter" idx="13"/>
          </p:nvPr>
        </p:nvSpPr>
        <p:spPr>
          <a:xfrm>
            <a:off x="468313" y="731838"/>
            <a:ext cx="8424862" cy="5434012"/>
          </a:xfrm>
        </p:spPr>
        <p:txBody>
          <a:bodyPr/>
          <a:lstStyle/>
          <a:p>
            <a:pPr eaLnBrk="1" hangingPunct="1"/>
            <a:r>
              <a:rPr lang="ru-RU" sz="2800" dirty="0" smtClean="0"/>
              <a:t>Кроме того, экспонент может рассчитывать на участие в специальных конференциях, конгрессах или обсуждениях, чтобы приобрести новые или освежить свои знания о современном положении дел. Но от всего этого не должно страдать обслуживание стенда.</a:t>
            </a:r>
          </a:p>
          <a:p>
            <a:pPr eaLnBrk="1" hangingPunct="1"/>
            <a:endParaRPr lang="ru-RU" sz="2800" dirty="0" smtClean="0"/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2"/>
          <p:cNvSpPr>
            <a:spLocks noGrp="1"/>
          </p:cNvSpPr>
          <p:nvPr>
            <p:ph type="title"/>
          </p:nvPr>
        </p:nvSpPr>
        <p:spPr bwMode="auto">
          <a:xfrm>
            <a:off x="468313" y="404813"/>
            <a:ext cx="8424862" cy="11430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algn="l" eaLnBrk="1" hangingPunct="1">
              <a:buFont typeface="Georgia" pitchFamily="18" charset="0"/>
              <a:buNone/>
            </a:pPr>
            <a:r>
              <a:rPr lang="ru-RU" sz="3200" dirty="0" smtClean="0">
                <a:solidFill>
                  <a:schemeClr val="tx1"/>
                </a:solidFill>
                <a:effectLst/>
                <a:latin typeface="Arial" charset="0"/>
              </a:rPr>
              <a:t>Привлечение потока </a:t>
            </a:r>
            <a:br>
              <a:rPr lang="ru-RU" sz="3200" dirty="0" smtClean="0">
                <a:solidFill>
                  <a:schemeClr val="tx1"/>
                </a:solidFill>
                <a:effectLst/>
                <a:latin typeface="Arial" charset="0"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  <a:latin typeface="Arial" charset="0"/>
              </a:rPr>
              <a:t>посетителей к стенду</a:t>
            </a:r>
          </a:p>
        </p:txBody>
      </p:sp>
      <p:sp>
        <p:nvSpPr>
          <p:cNvPr id="67586" name="Rectangle 3"/>
          <p:cNvSpPr>
            <a:spLocks noGrp="1"/>
          </p:cNvSpPr>
          <p:nvPr>
            <p:ph type="body" idx="4294967295"/>
          </p:nvPr>
        </p:nvSpPr>
        <p:spPr>
          <a:xfrm>
            <a:off x="0" y="1700213"/>
            <a:ext cx="9144000" cy="4411662"/>
          </a:xfrm>
        </p:spPr>
        <p:txBody>
          <a:bodyPr/>
          <a:lstStyle/>
          <a:p>
            <a:pPr marL="465138" indent="-419100" eaLnBrk="1" hangingPunct="1">
              <a:buFont typeface="Georgia" pitchFamily="18" charset="0"/>
              <a:buNone/>
            </a:pPr>
            <a:r>
              <a:rPr lang="ru-RU" sz="2800" dirty="0" smtClean="0">
                <a:latin typeface="Arial" charset="0"/>
              </a:rPr>
              <a:t>Производится после того как выбраны: цели участия;</a:t>
            </a:r>
          </a:p>
          <a:p>
            <a:pPr marL="465138" indent="-419100" eaLnBrk="1" hangingPunct="1">
              <a:buFont typeface="Georgia" pitchFamily="18" charset="0"/>
              <a:buNone/>
            </a:pPr>
            <a:r>
              <a:rPr lang="ru-RU" sz="2800" dirty="0" smtClean="0">
                <a:latin typeface="Arial" charset="0"/>
              </a:rPr>
              <a:t>целевая аудитория; сама выставка.</a:t>
            </a:r>
          </a:p>
          <a:p>
            <a:pPr marL="465138" indent="-419100" eaLnBrk="1" hangingPunct="1">
              <a:buFont typeface="Georgia" pitchFamily="18" charset="0"/>
              <a:buAutoNum type="arabicParenR"/>
            </a:pPr>
            <a:r>
              <a:rPr lang="ru-RU" sz="2800" dirty="0" smtClean="0">
                <a:solidFill>
                  <a:schemeClr val="tx1"/>
                </a:solidFill>
                <a:latin typeface="Arial" charset="0"/>
              </a:rPr>
              <a:t>Заблаговременная рассылка персональных приглашений реальным и потенциальным партнёрам, сотрудникам СМИ, представителям городской, областной администрации;</a:t>
            </a:r>
          </a:p>
          <a:p>
            <a:pPr marL="465138" indent="-419100" eaLnBrk="1" hangingPunct="1">
              <a:buFont typeface="Georgia" pitchFamily="18" charset="0"/>
              <a:buAutoNum type="arabicParenR"/>
            </a:pPr>
            <a:r>
              <a:rPr lang="ru-RU" sz="2800" dirty="0" smtClean="0">
                <a:solidFill>
                  <a:schemeClr val="tx1"/>
                </a:solidFill>
                <a:latin typeface="Arial" charset="0"/>
              </a:rPr>
              <a:t> Оповещение об участии в выставке, о номере стенда и месте его расположения;</a:t>
            </a:r>
          </a:p>
          <a:p>
            <a:pPr marL="465138" indent="-419100" eaLnBrk="1" hangingPunct="1">
              <a:buFont typeface="Georgia" pitchFamily="18" charset="0"/>
              <a:buAutoNum type="arabicParenR"/>
            </a:pPr>
            <a:r>
              <a:rPr lang="ru-RU" sz="2800" dirty="0" smtClean="0">
                <a:solidFill>
                  <a:schemeClr val="tx1"/>
                </a:solidFill>
                <a:latin typeface="Arial" charset="0"/>
              </a:rPr>
              <a:t>Осуществление  прямой почтовой рассылки потенциальным</a:t>
            </a:r>
            <a:r>
              <a:rPr lang="ru-RU" sz="2800" dirty="0" smtClean="0">
                <a:latin typeface="Arial" charset="0"/>
              </a:rPr>
              <a:t> партнёрам;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17441" y="116632"/>
            <a:ext cx="3538403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>
              <a:solidFill>
                <a:schemeClr val="tx1"/>
              </a:solidFill>
              <a:effectLst/>
            </a:endParaRPr>
          </a:p>
        </p:txBody>
      </p:sp>
      <p:sp>
        <p:nvSpPr>
          <p:cNvPr id="68610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731838"/>
            <a:ext cx="8207375" cy="5576887"/>
          </a:xfrm>
        </p:spPr>
        <p:txBody>
          <a:bodyPr/>
          <a:lstStyle/>
          <a:p>
            <a:pPr marL="465138" indent="-419100" eaLnBrk="1" hangingPunct="1">
              <a:buFont typeface="Georgia" pitchFamily="18" charset="0"/>
              <a:buNone/>
            </a:pPr>
            <a:r>
              <a:rPr lang="ru-RU" sz="2800" smtClean="0">
                <a:latin typeface="Arial" charset="0"/>
              </a:rPr>
              <a:t>4) Проведение телемаркетинга (приглашения по телефону) или вежливое, тактичное напоминание о предстоящей выставке;</a:t>
            </a:r>
          </a:p>
          <a:p>
            <a:pPr marL="465138" indent="-419100" eaLnBrk="1" hangingPunct="1">
              <a:buFont typeface="Georgia" pitchFamily="18" charset="0"/>
              <a:buNone/>
            </a:pPr>
            <a:r>
              <a:rPr lang="ru-RU" sz="2800" smtClean="0">
                <a:latin typeface="Arial" charset="0"/>
              </a:rPr>
              <a:t>5) Проведение рекламной кампании по проведению или поддержанию имиджа фирмы;</a:t>
            </a:r>
          </a:p>
          <a:p>
            <a:pPr marL="465138" indent="-419100" eaLnBrk="1" hangingPunct="1">
              <a:buFont typeface="Georgia" pitchFamily="18" charset="0"/>
              <a:buNone/>
            </a:pPr>
            <a:r>
              <a:rPr lang="ru-RU" sz="2800" smtClean="0">
                <a:latin typeface="Arial" charset="0"/>
              </a:rPr>
              <a:t>6) Размещение рекламных объявлений в СМИ, транспорте.</a:t>
            </a:r>
          </a:p>
          <a:p>
            <a:pPr marL="465138" indent="-419100" eaLnBrk="1" hangingPunct="1">
              <a:buFont typeface="Georgia" pitchFamily="18" charset="0"/>
              <a:buNone/>
            </a:pPr>
            <a:r>
              <a:rPr lang="ru-RU" sz="2800" smtClean="0">
                <a:latin typeface="Arial" charset="0"/>
              </a:rPr>
              <a:t>Посещаемость стенда может увеличиться на треть при правильном проведении предвыставочной рекламной кампании.</a:t>
            </a:r>
          </a:p>
          <a:p>
            <a:pPr marL="465138" indent="-419100" eaLnBrk="1" hangingPunct="1"/>
            <a:endParaRPr lang="ru-RU" smtClean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>
              <a:solidFill>
                <a:schemeClr val="tx1"/>
              </a:solidFill>
              <a:effectLst/>
            </a:endParaRPr>
          </a:p>
        </p:txBody>
      </p:sp>
      <p:sp>
        <p:nvSpPr>
          <p:cNvPr id="69634" name="Rectangle 3"/>
          <p:cNvSpPr>
            <a:spLocks noGrp="1"/>
          </p:cNvSpPr>
          <p:nvPr>
            <p:ph type="body" idx="4294967295"/>
          </p:nvPr>
        </p:nvSpPr>
        <p:spPr>
          <a:xfrm>
            <a:off x="395288" y="731838"/>
            <a:ext cx="8424862" cy="5002212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Arial" charset="0"/>
              </a:rPr>
              <a:t>Секрет успеха!</a:t>
            </a:r>
          </a:p>
          <a:p>
            <a:pPr eaLnBrk="1" hangingPunct="1"/>
            <a:r>
              <a:rPr lang="ru-RU" sz="2800" smtClean="0">
                <a:latin typeface="Arial" charset="0"/>
              </a:rPr>
              <a:t>Перед участием в выставке публикуется проблемная статья в газете или журнале.</a:t>
            </a:r>
          </a:p>
          <a:p>
            <a:pPr eaLnBrk="1" hangingPunct="1"/>
            <a:r>
              <a:rPr lang="ru-RU" sz="2800" smtClean="0">
                <a:latin typeface="Arial" charset="0"/>
              </a:rPr>
              <a:t>Например, непосредственно, перед работой строительной выставки, для привлечения клиентов к стенду, где размещено строительное оборудование и элементы для тёплых полов  фирмы -участника, в газете публикуется статья «Тёплый пол, тёплые ноги, а холодный пол…?» В статье, естественно, рассказывается об оборудовании данной компании.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>
              <a:solidFill>
                <a:schemeClr val="tx1"/>
              </a:solidFill>
              <a:effectLst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4294967295"/>
          </p:nvPr>
        </p:nvSpPr>
        <p:spPr>
          <a:xfrm>
            <a:off x="539750" y="731838"/>
            <a:ext cx="8208963" cy="5576887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rgbClr val="E01202"/>
                </a:solidFill>
                <a:latin typeface="Arial" charset="0"/>
              </a:rPr>
              <a:t>Домашнее задание:  </a:t>
            </a:r>
            <a:endParaRPr lang="ru-RU" sz="2800" smtClean="0">
              <a:solidFill>
                <a:schemeClr val="tx1"/>
              </a:solidFill>
              <a:latin typeface="Arial" charset="0"/>
            </a:endParaRPr>
          </a:p>
          <a:p>
            <a:pPr eaLnBrk="1" hangingPunct="1"/>
            <a:r>
              <a:rPr lang="ru-RU" sz="2800" smtClean="0">
                <a:solidFill>
                  <a:schemeClr val="tx2"/>
                </a:solidFill>
                <a:latin typeface="Arial" charset="0"/>
              </a:rPr>
              <a:t>1) Директ-маркетинговые мероприятия при проведении выставочной деятельности: директ-мейл (прямая почтовая рассылка).</a:t>
            </a:r>
          </a:p>
          <a:p>
            <a:pPr eaLnBrk="1" hangingPunct="1"/>
            <a:r>
              <a:rPr lang="ru-RU" sz="2800" smtClean="0">
                <a:solidFill>
                  <a:schemeClr val="tx2"/>
                </a:solidFill>
                <a:latin typeface="Arial" charset="0"/>
              </a:rPr>
              <a:t>2)  Директ-маркетинговые мероприятия при проведении выставочной деятельности: телемаркетинг.</a:t>
            </a:r>
          </a:p>
          <a:p>
            <a:pPr eaLnBrk="1" hangingPunct="1"/>
            <a:r>
              <a:rPr lang="ru-RU" sz="2800" smtClean="0">
                <a:solidFill>
                  <a:schemeClr val="tx2"/>
                </a:solidFill>
                <a:latin typeface="Arial" charset="0"/>
              </a:rPr>
              <a:t>3) Рекламные мероприятия на предвыставочном этапе. </a:t>
            </a:r>
          </a:p>
          <a:p>
            <a:pPr eaLnBrk="1" hangingPunct="1"/>
            <a:endParaRPr lang="ru-RU" sz="2800" smtClean="0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8313" y="549275"/>
            <a:ext cx="8135937" cy="5721350"/>
          </a:xfrm>
        </p:spPr>
        <p:txBody>
          <a:bodyPr rtlCol="0">
            <a:noAutofit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4.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оценка группы клиентов-посетителей;</a:t>
            </a: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5. отбор 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 принятие решений по конкретной выставке-ярмарке;</a:t>
            </a: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6. составление 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сметы расходов;</a:t>
            </a: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7.организационный 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процесс: подбор персонала, выбор экспонатов типа выставочного стенда и режим работы стенда, транспортировка, страхование, реклама и т.д.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20482" name="Объект 2"/>
          <p:cNvSpPr>
            <a:spLocks noGrp="1"/>
          </p:cNvSpPr>
          <p:nvPr>
            <p:ph sz="quarter" idx="13"/>
          </p:nvPr>
        </p:nvSpPr>
        <p:spPr>
          <a:xfrm>
            <a:off x="179388" y="333375"/>
            <a:ext cx="8785225" cy="6408738"/>
          </a:xfrm>
        </p:spPr>
        <p:txBody>
          <a:bodyPr/>
          <a:lstStyle/>
          <a:p>
            <a:pPr eaLnBrk="1" hangingPunct="1"/>
            <a:r>
              <a:rPr lang="ru-RU" sz="2800" smtClean="0"/>
              <a:t>1).     принятие принципиального решения об участии в выставке/ярмарке;</a:t>
            </a:r>
          </a:p>
          <a:p>
            <a:pPr eaLnBrk="1" hangingPunct="1"/>
            <a:r>
              <a:rPr lang="ru-RU" sz="2800" smtClean="0"/>
              <a:t>2).     определение целей участия фирмы в работе выставки;</a:t>
            </a:r>
          </a:p>
          <a:p>
            <a:pPr eaLnBrk="1" hangingPunct="1"/>
            <a:r>
              <a:rPr lang="ru-RU" sz="2800" smtClean="0"/>
              <a:t>3).     выбор конкретной выставки, в работе которой будет участвовать фирма;</a:t>
            </a:r>
          </a:p>
          <a:p>
            <a:pPr eaLnBrk="1" hangingPunct="1"/>
            <a:r>
              <a:rPr lang="ru-RU" sz="2800" smtClean="0"/>
              <a:t>4).     подготовительно-организационный период;</a:t>
            </a:r>
          </a:p>
          <a:p>
            <a:pPr eaLnBrk="1" hangingPunct="1"/>
            <a:r>
              <a:rPr lang="ru-RU" sz="2800" smtClean="0"/>
              <a:t>5).     разработка тематического плана экспозиции и сметы участия в выставке;</a:t>
            </a:r>
          </a:p>
          <a:p>
            <a:pPr eaLnBrk="1" hangingPunct="1"/>
            <a:r>
              <a:rPr lang="ru-RU" sz="2800" smtClean="0"/>
              <a:t>6).     работа в ходе функционирования выставки;</a:t>
            </a:r>
          </a:p>
          <a:p>
            <a:pPr eaLnBrk="1" hangingPunct="1"/>
            <a:r>
              <a:rPr lang="ru-RU" sz="2800" smtClean="0"/>
              <a:t>7).     подведение итогов участия фирмы в работе выставки после ее окончания.</a:t>
            </a:r>
          </a:p>
          <a:p>
            <a:pPr eaLnBrk="1" hangingPunct="1"/>
            <a:endParaRPr lang="ru-RU" sz="2400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8313" y="260350"/>
            <a:ext cx="8207375" cy="6337300"/>
          </a:xfrm>
        </p:spPr>
        <p:txBody>
          <a:bodyPr rtlCol="0">
            <a:normAutofit fontScale="85000" lnSpcReduction="10000"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(1)Вывод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 том, может ли конкретная выставка стать дополнительным средством маркетинга, можно сделать лишь на основе оценки предприятием собственной концепции маркетинга и изучения всей необходимой информации о конъюнктуре – внутренней и внешней.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Исследование внутренней конъюнктуры включает в себя анализ таких параметров, как: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·               уровень качества и наличие достаточного запаса продукции;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·               соответствие продукции общепринятым стандартам, в том числе у групп посетителей, ради которых планируется участие в выставке;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·               степень предназначения продукции для широкого круга потребителей;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·               возможность предприятия организовать и обустроить выставочный стенд.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0825" y="260350"/>
            <a:ext cx="8569325" cy="6408738"/>
          </a:xfrm>
        </p:spPr>
        <p:txBody>
          <a:bodyPr rtlCol="0">
            <a:normAutofit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Исследование внешней конъюнктуры – это анализ поведения основных конкурентов; оценка общей политико-экономической ситуации.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 этой целью необходимо изучить: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тенденции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участия на выставках в отрасли, к которой относится предприятие (количество субъектов отраслевого рынка, виды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продукции/услуги,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каналы сбыта и др.);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исследовать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как используется выставочная деятельность конкурентами для продвижения своей продукции.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662</TotalTime>
  <Words>2352</Words>
  <Application>Microsoft Office PowerPoint</Application>
  <PresentationFormat>Экран (4:3)</PresentationFormat>
  <Paragraphs>189</Paragraphs>
  <Slides>57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57</vt:i4>
      </vt:variant>
    </vt:vector>
  </HeadingPairs>
  <TitlesOfParts>
    <vt:vector size="58" baseType="lpstr">
      <vt:lpstr>Воздушный поток</vt:lpstr>
      <vt:lpstr>ПЛАНИРОВАНИЕ ПРОЦЕССА УЧАСТИЯ В ВЫСТАВКЕ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Выбор способа участия в выставке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ВЫБОР ЭКСПОНАТОВ И ВЫСТАВОЧНОЙ ПРОГРАММЫ</vt:lpstr>
      <vt:lpstr>Слайд 26</vt:lpstr>
      <vt:lpstr>Слайд 27</vt:lpstr>
      <vt:lpstr>Слайд 28</vt:lpstr>
      <vt:lpstr>РЕГИСТРАЦИЯ И ОФОРМЛЕНИЕ УЧАСТИЯ В ВЫСТАВКЕ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Привлечение потока  посетителей к стенду</vt:lpstr>
      <vt:lpstr>Слайд 55</vt:lpstr>
      <vt:lpstr>Слайд 56</vt:lpstr>
      <vt:lpstr>Слайд 57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выставочного бизнеса</dc:title>
  <dc:creator>Руслан</dc:creator>
  <cp:lastModifiedBy>А С П</cp:lastModifiedBy>
  <cp:revision>69</cp:revision>
  <dcterms:created xsi:type="dcterms:W3CDTF">2014-02-18T18:13:37Z</dcterms:created>
  <dcterms:modified xsi:type="dcterms:W3CDTF">2017-05-02T08:35:50Z</dcterms:modified>
</cp:coreProperties>
</file>