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75" r:id="rId3"/>
    <p:sldId id="305" r:id="rId4"/>
    <p:sldId id="276" r:id="rId5"/>
    <p:sldId id="278" r:id="rId6"/>
    <p:sldId id="277" r:id="rId7"/>
    <p:sldId id="282" r:id="rId8"/>
    <p:sldId id="284" r:id="rId9"/>
    <p:sldId id="279" r:id="rId10"/>
    <p:sldId id="283" r:id="rId11"/>
    <p:sldId id="280" r:id="rId12"/>
    <p:sldId id="281" r:id="rId13"/>
    <p:sldId id="285" r:id="rId14"/>
    <p:sldId id="286" r:id="rId15"/>
    <p:sldId id="287" r:id="rId16"/>
    <p:sldId id="288" r:id="rId17"/>
    <p:sldId id="289" r:id="rId18"/>
    <p:sldId id="290" r:id="rId19"/>
    <p:sldId id="292" r:id="rId20"/>
    <p:sldId id="293" r:id="rId21"/>
    <p:sldId id="291" r:id="rId22"/>
    <p:sldId id="295" r:id="rId23"/>
    <p:sldId id="296" r:id="rId24"/>
    <p:sldId id="294" r:id="rId25"/>
    <p:sldId id="297" r:id="rId26"/>
    <p:sldId id="298" r:id="rId27"/>
    <p:sldId id="299" r:id="rId28"/>
    <p:sldId id="300" r:id="rId29"/>
    <p:sldId id="301" r:id="rId30"/>
    <p:sldId id="303" r:id="rId31"/>
    <p:sldId id="302" r:id="rId32"/>
    <p:sldId id="304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676" autoAdjust="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F4C4DC-CB0F-4BCE-A4AC-CBF562585E3A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6C122E-2024-48E2-B7F1-662364D33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239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72400" cy="3888432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dirty="0" smtClean="0">
                <a:solidFill>
                  <a:srgbClr val="C00000"/>
                </a:solidFill>
                <a:effectLst/>
              </a:rPr>
              <a:t>ВЫСТАВКА КАК ИНСТРУМЕНТ МАРКЕТИНГА</a:t>
            </a:r>
            <a:r>
              <a:rPr lang="ru-RU" sz="3600" dirty="0" smtClean="0">
                <a:solidFill>
                  <a:srgbClr val="C00000"/>
                </a:solidFill>
                <a:effectLst/>
              </a:rPr>
              <a:t/>
            </a:r>
            <a:br>
              <a:rPr lang="ru-RU" sz="3600" dirty="0" smtClean="0">
                <a:solidFill>
                  <a:srgbClr val="C00000"/>
                </a:solidFill>
                <a:effectLst/>
              </a:rPr>
            </a:br>
            <a:r>
              <a:rPr lang="ru-RU" sz="3600" dirty="0" smtClean="0">
                <a:solidFill>
                  <a:srgbClr val="C00000"/>
                </a:solidFill>
                <a:effectLst/>
              </a:rPr>
              <a:t/>
            </a:r>
            <a:br>
              <a:rPr lang="ru-RU" sz="3600" dirty="0" smtClean="0">
                <a:solidFill>
                  <a:srgbClr val="C00000"/>
                </a:solidFill>
                <a:effectLst/>
              </a:rPr>
            </a:br>
            <a:r>
              <a:rPr lang="ru-RU" sz="3600" dirty="0">
                <a:solidFill>
                  <a:srgbClr val="C00000"/>
                </a:solidFill>
              </a:rPr>
              <a:t>ОПРЕДЕЛЕНИЕ ЦЕЛЕЙ УЧАСТИЯ В ВЫСТАВКЕ</a:t>
            </a:r>
            <a:r>
              <a:rPr lang="ru-RU" sz="4000" dirty="0" smtClean="0">
                <a:solidFill>
                  <a:srgbClr val="C00000"/>
                </a:solidFill>
                <a:effectLst/>
              </a:rPr>
              <a:t/>
            </a:r>
            <a:br>
              <a:rPr lang="ru-RU" sz="4000" dirty="0" smtClean="0">
                <a:solidFill>
                  <a:srgbClr val="C00000"/>
                </a:solidFill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895808"/>
            <a:ext cx="3744416" cy="2962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065649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731520"/>
            <a:ext cx="7776864" cy="4497680"/>
          </a:xfrm>
        </p:spPr>
        <p:txBody>
          <a:bodyPr>
            <a:normAutofit lnSpcReduction="10000"/>
          </a:bodyPr>
          <a:lstStyle/>
          <a:p>
            <a:r>
              <a:rPr lang="ru-RU" sz="2800" dirty="0"/>
              <a:t>Последствия участия в выставке нужно осмысливать в рамках общей</a:t>
            </a:r>
          </a:p>
          <a:p>
            <a:r>
              <a:rPr lang="ru-RU" sz="2800" dirty="0"/>
              <a:t>концепции маркетинговой политики предприятия. За счет участия в выставке</a:t>
            </a:r>
          </a:p>
          <a:p>
            <a:r>
              <a:rPr lang="ru-RU" sz="2800" dirty="0"/>
              <a:t>предприятие добивается для себя положительного синергического эффекта.</a:t>
            </a:r>
          </a:p>
          <a:p>
            <a:r>
              <a:rPr lang="ru-RU" sz="2800" dirty="0"/>
              <a:t>Выставка будет успешной, прежде всего, в том случае, если будет обеспечено ее</a:t>
            </a:r>
          </a:p>
          <a:p>
            <a:r>
              <a:rPr lang="ru-RU" sz="2800" dirty="0"/>
              <a:t>согласование с другими составляющими инструмента маркетинга.</a:t>
            </a:r>
          </a:p>
        </p:txBody>
      </p:sp>
    </p:spTree>
    <p:extLst>
      <p:ext uri="{BB962C8B-B14F-4D97-AF65-F5344CB8AC3E}">
        <p14:creationId xmlns:p14="http://schemas.microsoft.com/office/powerpoint/2010/main" xmlns="" val="2372258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424935" cy="2520280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ОПРЕДЕЛЕНИЕ ЦЕЛЕЙ УЧАСТИЯ В ВЫСТАВКЕ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2348880"/>
            <a:ext cx="9036496" cy="4032448"/>
          </a:xfrm>
        </p:spPr>
        <p:txBody>
          <a:bodyPr>
            <a:noAutofit/>
          </a:bodyPr>
          <a:lstStyle/>
          <a:p>
            <a:r>
              <a:rPr lang="ru-RU" sz="3600" dirty="0"/>
              <a:t>Цели, поставленные </a:t>
            </a:r>
            <a:r>
              <a:rPr lang="ru-RU" sz="3600" dirty="0" smtClean="0"/>
              <a:t>перед выставкой</a:t>
            </a:r>
            <a:r>
              <a:rPr lang="ru-RU" sz="3600" dirty="0"/>
              <a:t>, последовательно выводятся из целей маркетинговой </a:t>
            </a:r>
            <a:r>
              <a:rPr lang="ru-RU" sz="3600" dirty="0" smtClean="0"/>
              <a:t>деятельности предприятия</a:t>
            </a:r>
            <a:r>
              <a:rPr lang="ru-RU" sz="3600" dirty="0"/>
              <a:t>: коммуникативных, </a:t>
            </a:r>
            <a:r>
              <a:rPr lang="ru-RU" sz="3600" dirty="0" err="1"/>
              <a:t>ценообразовательных</a:t>
            </a:r>
            <a:r>
              <a:rPr lang="ru-RU" sz="3600" dirty="0"/>
              <a:t>, а также </a:t>
            </a:r>
            <a:r>
              <a:rPr lang="ru-RU" sz="3600" dirty="0" smtClean="0"/>
              <a:t>целей распределения </a:t>
            </a:r>
            <a:r>
              <a:rPr lang="ru-RU" sz="3600" dirty="0"/>
              <a:t>(сбыта) и товарной политики.</a:t>
            </a:r>
          </a:p>
        </p:txBody>
      </p:sp>
    </p:spTree>
    <p:extLst>
      <p:ext uri="{BB962C8B-B14F-4D97-AF65-F5344CB8AC3E}">
        <p14:creationId xmlns:p14="http://schemas.microsoft.com/office/powerpoint/2010/main" xmlns="" val="2257809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404664"/>
            <a:ext cx="8424936" cy="6120680"/>
          </a:xfrm>
        </p:spPr>
        <p:txBody>
          <a:bodyPr>
            <a:noAutofit/>
          </a:bodyPr>
          <a:lstStyle/>
          <a:p>
            <a:r>
              <a:rPr lang="ru-RU" sz="3600" dirty="0"/>
              <a:t>Дальновидные и опытные компании сначала всегда проводят </a:t>
            </a:r>
            <a:r>
              <a:rPr lang="ru-RU" sz="3600" dirty="0" smtClean="0"/>
              <a:t>исследования того</a:t>
            </a:r>
            <a:r>
              <a:rPr lang="ru-RU" sz="3600" dirty="0"/>
              <a:t>, в какой именно выставке есть возможность или желание принять участие.</a:t>
            </a:r>
          </a:p>
          <a:p>
            <a:r>
              <a:rPr lang="ru-RU" sz="3600" dirty="0"/>
              <a:t>Определение важнейших целей выставки оказывает влияние на </a:t>
            </a:r>
            <a:r>
              <a:rPr lang="ru-RU" sz="3600" dirty="0" smtClean="0"/>
              <a:t>всю организационную </a:t>
            </a:r>
            <a:r>
              <a:rPr lang="ru-RU" sz="3600" dirty="0"/>
              <a:t>подготовку к выставке, на участие в ней и анализ </a:t>
            </a:r>
            <a:r>
              <a:rPr lang="ru-RU" sz="3600" dirty="0" smtClean="0"/>
              <a:t>результатов мероприятия.</a:t>
            </a:r>
          </a:p>
          <a:p>
            <a:r>
              <a:rPr lang="ru-RU" sz="3600" dirty="0" smtClean="0"/>
              <a:t>Например,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8733138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8136904" cy="5505792"/>
          </a:xfrm>
        </p:spPr>
        <p:txBody>
          <a:bodyPr>
            <a:noAutofit/>
          </a:bodyPr>
          <a:lstStyle/>
          <a:p>
            <a:r>
              <a:rPr lang="ru-RU" sz="2800" b="1" i="1" dirty="0"/>
              <a:t>Первостепенные цели:</a:t>
            </a:r>
          </a:p>
          <a:p>
            <a:r>
              <a:rPr lang="ru-RU" sz="2800" dirty="0" smtClean="0"/>
              <a:t>ориентировка </a:t>
            </a:r>
            <a:r>
              <a:rPr lang="ru-RU" sz="2800" dirty="0"/>
              <a:t>в ситуации внутри отрасли;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проверка конкурентоспособности товара (услуг);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ознакомление с новыми рынками (открытие </a:t>
            </a:r>
            <a:r>
              <a:rPr lang="ru-RU" sz="2800" dirty="0" smtClean="0"/>
              <a:t>рыночных ниш</a:t>
            </a:r>
            <a:r>
              <a:rPr lang="ru-RU" sz="2800" dirty="0"/>
              <a:t>);</a:t>
            </a:r>
          </a:p>
          <a:p>
            <a:r>
              <a:rPr lang="ru-RU" sz="2800" dirty="0" smtClean="0"/>
              <a:t>получение </a:t>
            </a:r>
            <a:r>
              <a:rPr lang="ru-RU" sz="2800" dirty="0"/>
              <a:t>сведений о возможностях экспорта;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изучение тенденций развития производства </a:t>
            </a:r>
            <a:r>
              <a:rPr lang="ru-RU" sz="2800" dirty="0" smtClean="0"/>
              <a:t>товаров (услуг</a:t>
            </a:r>
            <a:r>
              <a:rPr lang="ru-RU" sz="2800" dirty="0"/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xmlns="" val="22924728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88640"/>
            <a:ext cx="8280920" cy="640871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 </a:t>
            </a:r>
            <a:r>
              <a:rPr lang="ru-RU" sz="4600" dirty="0"/>
              <a:t>обмен опытом;</a:t>
            </a:r>
          </a:p>
          <a:p>
            <a:r>
              <a:rPr lang="ru-RU" sz="4600" dirty="0" smtClean="0"/>
              <a:t> начинания </a:t>
            </a:r>
            <a:r>
              <a:rPr lang="ru-RU" sz="4600" dirty="0"/>
              <a:t>в сфере кооперации;</a:t>
            </a:r>
          </a:p>
          <a:p>
            <a:r>
              <a:rPr lang="ru-RU" sz="4600" dirty="0" smtClean="0"/>
              <a:t> </a:t>
            </a:r>
            <a:r>
              <a:rPr lang="ru-RU" sz="4600" dirty="0"/>
              <a:t>участие в специализированных мероприятиях;</a:t>
            </a:r>
          </a:p>
          <a:p>
            <a:r>
              <a:rPr lang="ru-RU" sz="4600" dirty="0" smtClean="0"/>
              <a:t> </a:t>
            </a:r>
            <a:r>
              <a:rPr lang="ru-RU" sz="4600" dirty="0"/>
              <a:t>изучение возможности заинтересовать новые </a:t>
            </a:r>
            <a:r>
              <a:rPr lang="ru-RU" sz="4600" dirty="0" smtClean="0"/>
              <a:t>рынки </a:t>
            </a:r>
            <a:r>
              <a:rPr lang="ru-RU" sz="4600" dirty="0"/>
              <a:t>предприятии/продукции;</a:t>
            </a:r>
          </a:p>
          <a:p>
            <a:r>
              <a:rPr lang="ru-RU" sz="4600" dirty="0" smtClean="0"/>
              <a:t> </a:t>
            </a:r>
            <a:r>
              <a:rPr lang="ru-RU" sz="4600" dirty="0"/>
              <a:t>соединение участия в выставке с </a:t>
            </a:r>
            <a:r>
              <a:rPr lang="ru-RU" sz="4600" dirty="0" smtClean="0"/>
              <a:t>дополнительными мерами </a:t>
            </a:r>
            <a:r>
              <a:rPr lang="ru-RU" sz="4600" dirty="0"/>
              <a:t>получения информации (мероприятия, семинары, </a:t>
            </a:r>
            <a:r>
              <a:rPr lang="ru-RU" sz="4600" dirty="0" smtClean="0"/>
              <a:t>посещение предприятий</a:t>
            </a:r>
            <a:r>
              <a:rPr lang="ru-RU" sz="4600" dirty="0"/>
              <a:t>);</a:t>
            </a:r>
          </a:p>
          <a:p>
            <a:r>
              <a:rPr lang="ru-RU" sz="4600" dirty="0" smtClean="0"/>
              <a:t> </a:t>
            </a:r>
            <a:r>
              <a:rPr lang="ru-RU" sz="4600" dirty="0"/>
              <a:t>знакомство с конкурентами (анализ – какой </a:t>
            </a:r>
            <a:r>
              <a:rPr lang="ru-RU" sz="4600" dirty="0" smtClean="0"/>
              <a:t>из конкурентов </a:t>
            </a:r>
            <a:r>
              <a:rPr lang="ru-RU" sz="4600" dirty="0"/>
              <a:t>на какой из выставок представляет свою продукцию);</a:t>
            </a:r>
          </a:p>
          <a:p>
            <a:r>
              <a:rPr lang="ru-RU" sz="4600" dirty="0" smtClean="0"/>
              <a:t> </a:t>
            </a:r>
            <a:r>
              <a:rPr lang="ru-RU" sz="4600" dirty="0"/>
              <a:t>увеличение сбыта.</a:t>
            </a:r>
          </a:p>
        </p:txBody>
      </p:sp>
    </p:spTree>
    <p:extLst>
      <p:ext uri="{BB962C8B-B14F-4D97-AF65-F5344CB8AC3E}">
        <p14:creationId xmlns:p14="http://schemas.microsoft.com/office/powerpoint/2010/main" xmlns="" val="42622819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8568952" cy="6408712"/>
          </a:xfrm>
        </p:spPr>
        <p:txBody>
          <a:bodyPr>
            <a:normAutofit lnSpcReduction="10000"/>
          </a:bodyPr>
          <a:lstStyle/>
          <a:p>
            <a:r>
              <a:rPr lang="ru-RU" sz="2800" b="1" i="1" dirty="0"/>
              <a:t>Коммуникативные цели: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расширение личных контактов, в том числе </a:t>
            </a:r>
            <a:r>
              <a:rPr lang="ru-RU" sz="2800" dirty="0" smtClean="0"/>
              <a:t>с государственными </a:t>
            </a:r>
            <a:r>
              <a:rPr lang="ru-RU" sz="2800" dirty="0"/>
              <a:t>и муниципальными службами, властями, </a:t>
            </a:r>
            <a:r>
              <a:rPr lang="ru-RU" sz="2800" dirty="0" smtClean="0"/>
              <a:t>представителями торговых </a:t>
            </a:r>
            <a:r>
              <a:rPr lang="ru-RU" sz="2800" dirty="0"/>
              <a:t>миссий;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поиск контактов с незнакомыми клиентами;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знакомство с новыми группами покупателей;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возрастание степени известности предприятия;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привлечение внимания к марке фирмы за </a:t>
            </a:r>
            <a:r>
              <a:rPr lang="ru-RU" sz="2800" dirty="0" smtClean="0"/>
              <a:t>счет предоставления </a:t>
            </a:r>
            <a:r>
              <a:rPr lang="ru-RU" sz="2800" dirty="0"/>
              <a:t>новых услуг и улучшения качества товара;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увеличение воздействия рекламы </a:t>
            </a:r>
            <a:r>
              <a:rPr lang="ru-RU" sz="2800" dirty="0" smtClean="0"/>
              <a:t>предприятия на </a:t>
            </a:r>
            <a:r>
              <a:rPr lang="ru-RU" sz="2800" dirty="0"/>
              <a:t>клиентуру и общественность</a:t>
            </a:r>
            <a:r>
              <a:rPr lang="ru-RU" sz="2800" dirty="0" smtClean="0"/>
              <a:t>;</a:t>
            </a:r>
          </a:p>
          <a:p>
            <a:r>
              <a:rPr lang="ru-RU" sz="2800" dirty="0"/>
              <a:t>пополнение картотеки покупателей;</a:t>
            </a:r>
          </a:p>
          <a:p>
            <a:endParaRPr lang="ru-RU" sz="2800" dirty="0"/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463244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8712968" cy="6597352"/>
          </a:xfrm>
        </p:spPr>
        <p:txBody>
          <a:bodyPr>
            <a:normAutofit fontScale="92500" lnSpcReduction="20000"/>
          </a:bodyPr>
          <a:lstStyle/>
          <a:p>
            <a:r>
              <a:rPr lang="ru-RU" sz="3000" dirty="0" smtClean="0"/>
              <a:t>налаживание </a:t>
            </a:r>
            <a:r>
              <a:rPr lang="ru-RU" sz="3000" dirty="0"/>
              <a:t>работы с прессой;</a:t>
            </a:r>
          </a:p>
          <a:p>
            <a:r>
              <a:rPr lang="ru-RU" sz="3000" dirty="0"/>
              <a:t> контакт с современными средствами рекламы и пропаганды</a:t>
            </a:r>
            <a:r>
              <a:rPr lang="ru-RU" sz="3000" dirty="0" smtClean="0"/>
              <a:t>;</a:t>
            </a:r>
          </a:p>
          <a:p>
            <a:r>
              <a:rPr lang="ru-RU" sz="3000" dirty="0"/>
              <a:t>дискуссия с покупателями об их пожеланиях </a:t>
            </a:r>
            <a:r>
              <a:rPr lang="ru-RU" sz="3000" dirty="0" smtClean="0"/>
              <a:t>и требованиях</a:t>
            </a:r>
            <a:r>
              <a:rPr lang="ru-RU" sz="3000" dirty="0"/>
              <a:t>;</a:t>
            </a:r>
          </a:p>
          <a:p>
            <a:r>
              <a:rPr lang="ru-RU" sz="3000" dirty="0" smtClean="0"/>
              <a:t> </a:t>
            </a:r>
            <a:r>
              <a:rPr lang="ru-RU" sz="3000" dirty="0"/>
              <a:t>поддержание уже существующих </a:t>
            </a:r>
            <a:r>
              <a:rPr lang="ru-RU" sz="3000" dirty="0" smtClean="0"/>
              <a:t>деловых отношений </a:t>
            </a:r>
            <a:r>
              <a:rPr lang="ru-RU" sz="3000" dirty="0"/>
              <a:t>(контактов);</a:t>
            </a:r>
          </a:p>
          <a:p>
            <a:r>
              <a:rPr lang="ru-RU" sz="3000" dirty="0" smtClean="0"/>
              <a:t> </a:t>
            </a:r>
            <a:r>
              <a:rPr lang="ru-RU" sz="3000" dirty="0"/>
              <a:t>непосредственное наблюдение за конкурентами;</a:t>
            </a:r>
          </a:p>
          <a:p>
            <a:r>
              <a:rPr lang="ru-RU" sz="3000" dirty="0" smtClean="0"/>
              <a:t> </a:t>
            </a:r>
            <a:r>
              <a:rPr lang="ru-RU" sz="3000" dirty="0"/>
              <a:t>сбор новой рыночной информации;</a:t>
            </a:r>
          </a:p>
          <a:p>
            <a:r>
              <a:rPr lang="ru-RU" sz="3000" dirty="0" smtClean="0"/>
              <a:t> </a:t>
            </a:r>
            <a:r>
              <a:rPr lang="ru-RU" sz="3000" dirty="0"/>
              <a:t>реализация концепции корпоративного дизайна;</a:t>
            </a:r>
          </a:p>
          <a:p>
            <a:r>
              <a:rPr lang="en-US" sz="3000" dirty="0" smtClean="0"/>
              <a:t> </a:t>
            </a:r>
            <a:r>
              <a:rPr lang="ru-RU" sz="3000" dirty="0"/>
              <a:t>повышение квалификации </a:t>
            </a:r>
            <a:r>
              <a:rPr lang="ru-RU" sz="3000" dirty="0" smtClean="0"/>
              <a:t>для исследовательской </a:t>
            </a:r>
            <a:r>
              <a:rPr lang="ru-RU" sz="3000" dirty="0"/>
              <a:t>работы и сбыта путем обмена опытом;</a:t>
            </a:r>
          </a:p>
          <a:p>
            <a:r>
              <a:rPr lang="en-US" sz="3000" dirty="0" smtClean="0"/>
              <a:t> </a:t>
            </a:r>
            <a:r>
              <a:rPr lang="ru-RU" sz="3000" dirty="0"/>
              <a:t>оценка интенсивности </a:t>
            </a:r>
            <a:r>
              <a:rPr lang="ru-RU" sz="3000" dirty="0" smtClean="0"/>
              <a:t>коммуникативной политики</a:t>
            </a:r>
            <a:r>
              <a:rPr lang="ru-RU" sz="28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314754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260648"/>
            <a:ext cx="8568952" cy="6408712"/>
          </a:xfrm>
        </p:spPr>
        <p:txBody>
          <a:bodyPr>
            <a:normAutofit/>
          </a:bodyPr>
          <a:lstStyle/>
          <a:p>
            <a:r>
              <a:rPr lang="ru-RU" sz="3200" b="1" i="1" dirty="0" err="1"/>
              <a:t>Ценообразовательные</a:t>
            </a:r>
            <a:r>
              <a:rPr lang="ru-RU" sz="3200" b="1" i="1" dirty="0"/>
              <a:t> цели: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изучение возможности выхода на рынок в результате:</a:t>
            </a:r>
          </a:p>
          <a:p>
            <a:r>
              <a:rPr lang="ru-RU" sz="3200" dirty="0"/>
              <a:t>– сокращения сроков платежа,</a:t>
            </a:r>
          </a:p>
          <a:p>
            <a:r>
              <a:rPr lang="ru-RU" sz="3200" dirty="0"/>
              <a:t>– улучшения условий платежа,</a:t>
            </a:r>
          </a:p>
          <a:p>
            <a:r>
              <a:rPr lang="ru-RU" sz="3200" dirty="0"/>
              <a:t>– снижения стоимости упаковки, транспортировки и страхования,</a:t>
            </a:r>
          </a:p>
          <a:p>
            <a:r>
              <a:rPr lang="ru-RU" sz="3200" dirty="0"/>
              <a:t>– более высокого, чем у конкурентов, уровня обслуживания;</a:t>
            </a:r>
          </a:p>
          <a:p>
            <a:r>
              <a:rPr lang="ru-RU" sz="3200" dirty="0"/>
              <a:t>– определение диапазона цен.</a:t>
            </a:r>
          </a:p>
        </p:txBody>
      </p:sp>
    </p:spTree>
    <p:extLst>
      <p:ext uri="{BB962C8B-B14F-4D97-AF65-F5344CB8AC3E}">
        <p14:creationId xmlns:p14="http://schemas.microsoft.com/office/powerpoint/2010/main" xmlns="" val="22410761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404664"/>
            <a:ext cx="8640960" cy="6120680"/>
          </a:xfrm>
        </p:spPr>
        <p:txBody>
          <a:bodyPr>
            <a:normAutofit/>
          </a:bodyPr>
          <a:lstStyle/>
          <a:p>
            <a:r>
              <a:rPr lang="ru-RU" sz="3200" b="1" i="1" dirty="0"/>
              <a:t>Цели распределения: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проверка эффективности используемой системы</a:t>
            </a:r>
          </a:p>
          <a:p>
            <a:r>
              <a:rPr lang="ru-RU" sz="3200" dirty="0"/>
              <a:t>сбыта, транспортировки и хранения, адаптация в условиях конкуренции;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расширение сети сбыта;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внедрение новых методов, условий;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возможный отказ от торговых посредников </a:t>
            </a:r>
            <a:r>
              <a:rPr lang="ru-RU" sz="3200" dirty="0" smtClean="0"/>
              <a:t>и звеньев </a:t>
            </a:r>
            <a:r>
              <a:rPr lang="ru-RU" sz="3200" dirty="0"/>
              <a:t>в цепочке сбыта;</a:t>
            </a:r>
          </a:p>
        </p:txBody>
      </p:sp>
    </p:spTree>
    <p:extLst>
      <p:ext uri="{BB962C8B-B14F-4D97-AF65-F5344CB8AC3E}">
        <p14:creationId xmlns:p14="http://schemas.microsoft.com/office/powerpoint/2010/main" xmlns="" val="15384758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731520"/>
            <a:ext cx="8496944" cy="5793824"/>
          </a:xfrm>
        </p:spPr>
        <p:txBody>
          <a:bodyPr>
            <a:normAutofit/>
          </a:bodyPr>
          <a:lstStyle/>
          <a:p>
            <a:r>
              <a:rPr lang="ru-RU" sz="3600" dirty="0"/>
              <a:t>поиски торговых представителей/агентов;</a:t>
            </a:r>
          </a:p>
          <a:p>
            <a:r>
              <a:rPr lang="ru-RU" sz="3600" dirty="0" smtClean="0"/>
              <a:t> </a:t>
            </a:r>
            <a:r>
              <a:rPr lang="ru-RU" sz="3600" dirty="0"/>
              <a:t>получение новых заказов;</a:t>
            </a:r>
          </a:p>
          <a:p>
            <a:r>
              <a:rPr lang="ru-RU" sz="3600" dirty="0" smtClean="0"/>
              <a:t> </a:t>
            </a:r>
            <a:r>
              <a:rPr lang="ru-RU" sz="3600" dirty="0"/>
              <a:t>урегулирование текущих торговых операций;</a:t>
            </a:r>
          </a:p>
          <a:p>
            <a:r>
              <a:rPr lang="ru-RU" sz="3600" dirty="0" smtClean="0"/>
              <a:t> </a:t>
            </a:r>
            <a:r>
              <a:rPr lang="ru-RU" sz="3600" dirty="0"/>
              <a:t>поиск партнеров из различных </a:t>
            </a:r>
            <a:r>
              <a:rPr lang="ru-RU" sz="3600" dirty="0" smtClean="0"/>
              <a:t>географических регионов</a:t>
            </a:r>
            <a:r>
              <a:rPr lang="ru-RU" sz="3600" dirty="0"/>
              <a:t>;</a:t>
            </a:r>
          </a:p>
          <a:p>
            <a:r>
              <a:rPr lang="ru-RU" sz="3600" dirty="0" smtClean="0"/>
              <a:t> </a:t>
            </a:r>
            <a:r>
              <a:rPr lang="ru-RU" sz="3600" dirty="0"/>
              <a:t>поддержка и улучшение торговых сетей </a:t>
            </a:r>
            <a:r>
              <a:rPr lang="ru-RU" sz="3600" dirty="0" smtClean="0"/>
              <a:t>на региональном </a:t>
            </a:r>
            <a:r>
              <a:rPr lang="ru-RU" sz="3600" dirty="0"/>
              <a:t>уровне.</a:t>
            </a:r>
          </a:p>
        </p:txBody>
      </p:sp>
    </p:spTree>
    <p:extLst>
      <p:ext uri="{BB962C8B-B14F-4D97-AF65-F5344CB8AC3E}">
        <p14:creationId xmlns:p14="http://schemas.microsoft.com/office/powerpoint/2010/main" xmlns="" val="218465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476672"/>
            <a:ext cx="8424936" cy="6120680"/>
          </a:xfrm>
        </p:spPr>
        <p:txBody>
          <a:bodyPr>
            <a:noAutofit/>
          </a:bodyPr>
          <a:lstStyle/>
          <a:p>
            <a:r>
              <a:rPr lang="ru-RU" sz="3200" dirty="0"/>
              <a:t>Современная выставка– это не только эффективное</a:t>
            </a:r>
          </a:p>
          <a:p>
            <a:r>
              <a:rPr lang="ru-RU" sz="3200" dirty="0"/>
              <a:t>средство сбыта, это важнейшее средство коммуникаций и обмена информацией.</a:t>
            </a:r>
          </a:p>
          <a:p>
            <a:r>
              <a:rPr lang="ru-RU" sz="3200" dirty="0"/>
              <a:t>Она связана со всеми инструментами маркетинга, поэтому участие в </a:t>
            </a:r>
            <a:r>
              <a:rPr lang="ru-RU" sz="3200" dirty="0" smtClean="0"/>
              <a:t>выставке служит </a:t>
            </a:r>
            <a:r>
              <a:rPr lang="ru-RU" sz="3200" dirty="0"/>
              <a:t>достижению самых разнообразных </a:t>
            </a:r>
            <a:r>
              <a:rPr lang="ru-RU" sz="3200" dirty="0" smtClean="0"/>
              <a:t>предпринимательских целей </a:t>
            </a:r>
            <a:r>
              <a:rPr lang="ru-RU" sz="3200" dirty="0"/>
              <a:t>– позволяет осуществлять одновременно и коммуникативную, </a:t>
            </a:r>
            <a:r>
              <a:rPr lang="ru-RU" sz="3200" dirty="0" smtClean="0"/>
              <a:t>и </a:t>
            </a:r>
            <a:r>
              <a:rPr lang="ru-RU" sz="3200" dirty="0" err="1" smtClean="0"/>
              <a:t>ценообразовательную</a:t>
            </a:r>
            <a:r>
              <a:rPr lang="ru-RU" sz="3200" dirty="0"/>
              <a:t>, и сбытовую, и товарную политику предприятия.</a:t>
            </a:r>
          </a:p>
        </p:txBody>
      </p:sp>
    </p:spTree>
    <p:extLst>
      <p:ext uri="{BB962C8B-B14F-4D97-AF65-F5344CB8AC3E}">
        <p14:creationId xmlns:p14="http://schemas.microsoft.com/office/powerpoint/2010/main" xmlns="" val="21070984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336704"/>
          </a:xfrm>
        </p:spPr>
        <p:txBody>
          <a:bodyPr>
            <a:noAutofit/>
          </a:bodyPr>
          <a:lstStyle/>
          <a:p>
            <a:r>
              <a:rPr lang="ru-RU" sz="2800" b="1" i="1" dirty="0"/>
              <a:t>Цели товарной политики: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оценка приемлемости ассортимента </a:t>
            </a:r>
            <a:r>
              <a:rPr lang="ru-RU" sz="2800" dirty="0" smtClean="0"/>
              <a:t>на рынке</a:t>
            </a:r>
            <a:r>
              <a:rPr lang="ru-RU" sz="2800" dirty="0"/>
              <a:t>, включая дизайн товара, качество, жизненный цикл, цены;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демонстрация прототипов;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проверка нового </a:t>
            </a:r>
            <a:r>
              <a:rPr lang="ru-RU" sz="2800" dirty="0" smtClean="0"/>
              <a:t>позиционирования продукции </a:t>
            </a:r>
            <a:r>
              <a:rPr lang="ru-RU" sz="2800" dirty="0"/>
              <a:t>на рынке;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презентация новинок и улучшений,</a:t>
            </a:r>
          </a:p>
          <a:p>
            <a:r>
              <a:rPr lang="ru-RU" sz="2800" dirty="0"/>
              <a:t>изучение соответствующей реакции клиентов и потребителей;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расширение ассортимента;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анализ реакции посетителей </a:t>
            </a:r>
            <a:r>
              <a:rPr lang="ru-RU" sz="2800" dirty="0" smtClean="0"/>
              <a:t>на аналогичные </a:t>
            </a:r>
            <a:r>
              <a:rPr lang="ru-RU" sz="2800" dirty="0"/>
              <a:t>товары конкурентов с целью возможного изменения </a:t>
            </a:r>
            <a:r>
              <a:rPr lang="ru-RU" sz="2800" dirty="0" smtClean="0"/>
              <a:t>товарной политики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3837765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731520"/>
            <a:ext cx="8424936" cy="5793824"/>
          </a:xfrm>
        </p:spPr>
        <p:txBody>
          <a:bodyPr>
            <a:normAutofit/>
          </a:bodyPr>
          <a:lstStyle/>
          <a:p>
            <a:r>
              <a:rPr lang="ru-RU" sz="3200" dirty="0"/>
              <a:t>К целям участия в выставке следует также отнести стремление </a:t>
            </a:r>
            <a:r>
              <a:rPr lang="ru-RU" sz="3200" dirty="0" smtClean="0"/>
              <a:t>экспонента самокритично </a:t>
            </a:r>
            <a:r>
              <a:rPr lang="ru-RU" sz="3200" dirty="0"/>
              <a:t>рассмотреть ход развития своего предприятия; оценить </a:t>
            </a:r>
            <a:r>
              <a:rPr lang="ru-RU" sz="3200" dirty="0" smtClean="0"/>
              <a:t>позицию на </a:t>
            </a:r>
            <a:r>
              <a:rPr lang="ru-RU" sz="3200" dirty="0"/>
              <a:t>рынке, изучить политику конкурентов и привнести в свою </a:t>
            </a:r>
            <a:r>
              <a:rPr lang="ru-RU" sz="3200" dirty="0" smtClean="0"/>
              <a:t>деятельность рациональные </a:t>
            </a:r>
            <a:r>
              <a:rPr lang="ru-RU" sz="3200" dirty="0"/>
              <a:t>идеи конкурентов, параллельно с ним участвующих в выставке.</a:t>
            </a:r>
          </a:p>
        </p:txBody>
      </p:sp>
    </p:spTree>
    <p:extLst>
      <p:ext uri="{BB962C8B-B14F-4D97-AF65-F5344CB8AC3E}">
        <p14:creationId xmlns:p14="http://schemas.microsoft.com/office/powerpoint/2010/main" xmlns="" val="16270476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332656"/>
            <a:ext cx="8892480" cy="5793824"/>
          </a:xfrm>
        </p:spPr>
        <p:txBody>
          <a:bodyPr>
            <a:noAutofit/>
          </a:bodyPr>
          <a:lstStyle/>
          <a:p>
            <a:r>
              <a:rPr lang="ru-RU" sz="3200" dirty="0"/>
              <a:t>Учитывая, что </a:t>
            </a:r>
            <a:r>
              <a:rPr lang="ru-RU" sz="3200" i="1" dirty="0"/>
              <a:t>конечная цель участия в любой выставке </a:t>
            </a:r>
            <a:r>
              <a:rPr lang="ru-RU" sz="3200" dirty="0"/>
              <a:t>– </a:t>
            </a:r>
            <a:r>
              <a:rPr lang="ru-RU" sz="3200" i="1" dirty="0"/>
              <a:t>нахождение </a:t>
            </a:r>
            <a:r>
              <a:rPr lang="ru-RU" sz="3200" i="1" dirty="0" smtClean="0"/>
              <a:t>новых клиентов </a:t>
            </a:r>
            <a:r>
              <a:rPr lang="ru-RU" sz="3200" i="1" dirty="0"/>
              <a:t>и закрепление отношений со старыми и, как следствие, </a:t>
            </a:r>
            <a:r>
              <a:rPr lang="ru-RU" sz="3200" i="1" dirty="0" err="1" smtClean="0"/>
              <a:t>заключениесделки</a:t>
            </a:r>
            <a:r>
              <a:rPr lang="ru-RU" sz="3200" i="1" dirty="0" smtClean="0"/>
              <a:t> </a:t>
            </a:r>
            <a:r>
              <a:rPr lang="ru-RU" sz="3200" i="1" dirty="0"/>
              <a:t>(продажа</a:t>
            </a:r>
            <a:r>
              <a:rPr lang="ru-RU" sz="3200" i="1" dirty="0" smtClean="0"/>
              <a:t>),</a:t>
            </a:r>
            <a:r>
              <a:rPr lang="ru-RU" sz="3200" dirty="0"/>
              <a:t> и исходя из того, в какой фазе жизненного цикла </a:t>
            </a:r>
            <a:r>
              <a:rPr lang="ru-RU" sz="3200" dirty="0" smtClean="0"/>
              <a:t>находится продукция </a:t>
            </a:r>
            <a:r>
              <a:rPr lang="ru-RU" sz="3200" dirty="0"/>
              <a:t>предприятия, действия по реализации этой цели должны </a:t>
            </a:r>
            <a:r>
              <a:rPr lang="ru-RU" sz="3200" dirty="0" smtClean="0"/>
              <a:t>быть ранжированы </a:t>
            </a:r>
            <a:r>
              <a:rPr lang="ru-RU" sz="3200" dirty="0"/>
              <a:t>по составу и иерархии и скоординированы, включая средства </a:t>
            </a:r>
            <a:r>
              <a:rPr lang="ru-RU" sz="3200" dirty="0" smtClean="0"/>
              <a:t>по их </a:t>
            </a:r>
            <a:r>
              <a:rPr lang="ru-RU" sz="3200" dirty="0"/>
              <a:t>достижению. Эти цели могут быть систематизированы по целям </a:t>
            </a:r>
            <a:r>
              <a:rPr lang="ru-RU" sz="3200" dirty="0" smtClean="0"/>
              <a:t>подготовки, осуществления </a:t>
            </a:r>
            <a:r>
              <a:rPr lang="ru-RU" sz="3200" dirty="0"/>
              <a:t>и поддержания продаж.</a:t>
            </a:r>
          </a:p>
        </p:txBody>
      </p:sp>
    </p:spTree>
    <p:extLst>
      <p:ext uri="{BB962C8B-B14F-4D97-AF65-F5344CB8AC3E}">
        <p14:creationId xmlns:p14="http://schemas.microsoft.com/office/powerpoint/2010/main" xmlns="" val="4877854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731520"/>
            <a:ext cx="8208912" cy="579382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600" b="1" dirty="0"/>
              <a:t>Преимущества торговых выставок в осуществлении </a:t>
            </a:r>
            <a:r>
              <a:rPr lang="ru-RU" sz="3600" b="1" dirty="0" smtClean="0"/>
              <a:t>целей продаж.</a:t>
            </a:r>
          </a:p>
          <a:p>
            <a:pPr marL="45720" indent="0">
              <a:buNone/>
            </a:pPr>
            <a:r>
              <a:rPr lang="ru-RU" sz="2800" dirty="0" smtClean="0"/>
              <a:t>1. Стоимость </a:t>
            </a:r>
            <a:r>
              <a:rPr lang="ru-RU" sz="2800" dirty="0"/>
              <a:t>контакта и заключения контракта вследствие участия </a:t>
            </a:r>
            <a:r>
              <a:rPr lang="ru-RU" sz="2800" dirty="0" smtClean="0"/>
              <a:t>в выставке </a:t>
            </a:r>
            <a:r>
              <a:rPr lang="ru-RU" sz="2800" dirty="0"/>
              <a:t>ниже, чем при иных способах маркетинга, к примеру, в 4 раза </a:t>
            </a:r>
            <a:r>
              <a:rPr lang="ru-RU" sz="2800" dirty="0" smtClean="0"/>
              <a:t>ниже, чем </a:t>
            </a:r>
            <a:r>
              <a:rPr lang="ru-RU" sz="2800" dirty="0"/>
              <a:t>при организации выездной </a:t>
            </a:r>
            <a:r>
              <a:rPr lang="ru-RU" sz="2800" dirty="0" smtClean="0"/>
              <a:t>продажи.</a:t>
            </a:r>
          </a:p>
          <a:p>
            <a:r>
              <a:rPr lang="ru-RU" sz="2800" dirty="0" smtClean="0"/>
              <a:t>2. </a:t>
            </a:r>
            <a:r>
              <a:rPr lang="ru-RU" sz="2800" dirty="0"/>
              <a:t>Выставки – один из </a:t>
            </a:r>
            <a:r>
              <a:rPr lang="ru-RU" sz="2800" dirty="0" smtClean="0"/>
              <a:t>наиболее эффективных </a:t>
            </a:r>
            <a:r>
              <a:rPr lang="ru-RU" sz="2800" dirty="0"/>
              <a:t>и рентабельных способов привлечения новых клиентов и </a:t>
            </a:r>
            <a:r>
              <a:rPr lang="ru-RU" sz="2800" dirty="0" smtClean="0"/>
              <a:t>выхода на </a:t>
            </a:r>
            <a:r>
              <a:rPr lang="ru-RU" sz="2800" dirty="0"/>
              <a:t>новые рынки. Выставки дают возможность показать товар в действии.</a:t>
            </a:r>
          </a:p>
          <a:p>
            <a:r>
              <a:rPr lang="ru-RU" sz="2800" dirty="0"/>
              <a:t>Решение о приобретении товара получает эмоциональные стимулы.</a:t>
            </a:r>
          </a:p>
        </p:txBody>
      </p:sp>
    </p:spTree>
    <p:extLst>
      <p:ext uri="{BB962C8B-B14F-4D97-AF65-F5344CB8AC3E}">
        <p14:creationId xmlns:p14="http://schemas.microsoft.com/office/powerpoint/2010/main" xmlns="" val="4792545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731520"/>
            <a:ext cx="8424936" cy="5793824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3. </a:t>
            </a:r>
            <a:r>
              <a:rPr lang="ru-RU" sz="2800" dirty="0" smtClean="0"/>
              <a:t>Выставки </a:t>
            </a:r>
            <a:r>
              <a:rPr lang="ru-RU" sz="2800" dirty="0"/>
              <a:t>проясняют ситуацию на рынке – позволяют потребителю </a:t>
            </a:r>
            <a:r>
              <a:rPr lang="ru-RU" sz="2800" dirty="0" smtClean="0"/>
              <a:t>сделать свой </a:t>
            </a:r>
            <a:r>
              <a:rPr lang="ru-RU" sz="2800" dirty="0"/>
              <a:t>выбор, сравнивая все конкурирующие предложения рынка отрасли. </a:t>
            </a:r>
            <a:r>
              <a:rPr lang="ru-RU" sz="2800" dirty="0" smtClean="0"/>
              <a:t>Они показывают </a:t>
            </a:r>
            <a:r>
              <a:rPr lang="ru-RU" sz="2800" dirty="0"/>
              <a:t>прямую зависимость между ценой и качеством. </a:t>
            </a:r>
            <a:r>
              <a:rPr lang="ru-RU" sz="2800" dirty="0" smtClean="0"/>
              <a:t>Реакция потребителя </a:t>
            </a:r>
            <a:r>
              <a:rPr lang="ru-RU" sz="2800" dirty="0"/>
              <a:t>показывает привлекательность выставочной продукции, </a:t>
            </a:r>
            <a:r>
              <a:rPr lang="ru-RU" sz="2800" dirty="0" smtClean="0"/>
              <a:t>ее конкурентоспособность</a:t>
            </a:r>
            <a:r>
              <a:rPr lang="ru-RU" sz="2800" dirty="0"/>
              <a:t>, а также позволяет определить направления </a:t>
            </a:r>
            <a:r>
              <a:rPr lang="ru-RU" sz="2800" dirty="0" smtClean="0"/>
              <a:t>будущего развития </a:t>
            </a:r>
            <a:r>
              <a:rPr lang="ru-RU" sz="2800" dirty="0"/>
              <a:t>отраслевого рынка.</a:t>
            </a:r>
          </a:p>
        </p:txBody>
      </p:sp>
    </p:spTree>
    <p:extLst>
      <p:ext uri="{BB962C8B-B14F-4D97-AF65-F5344CB8AC3E}">
        <p14:creationId xmlns:p14="http://schemas.microsoft.com/office/powerpoint/2010/main" xmlns="" val="36834366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8352928" cy="64807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Цели участия в международных выставках.</a:t>
            </a:r>
          </a:p>
          <a:p>
            <a:r>
              <a:rPr lang="ru-RU" sz="2800" dirty="0" smtClean="0"/>
              <a:t>На </a:t>
            </a:r>
            <a:r>
              <a:rPr lang="ru-RU" sz="2800" dirty="0"/>
              <a:t>новых и </a:t>
            </a:r>
            <a:r>
              <a:rPr lang="ru-RU" sz="2800" dirty="0" smtClean="0"/>
              <a:t>трудных зарубежных </a:t>
            </a:r>
            <a:r>
              <a:rPr lang="ru-RU" sz="2800" dirty="0"/>
              <a:t>рынках, как правило, цели ограничиваются </a:t>
            </a:r>
            <a:r>
              <a:rPr lang="ru-RU" sz="2800" dirty="0" smtClean="0"/>
              <a:t>презентацией предприятия </a:t>
            </a:r>
            <a:r>
              <a:rPr lang="ru-RU" sz="2800" dirty="0"/>
              <a:t>и его продукции, сбором информации о рынке, </a:t>
            </a:r>
            <a:r>
              <a:rPr lang="ru-RU" sz="2800" dirty="0" smtClean="0"/>
              <a:t>установлением контактов </a:t>
            </a:r>
            <a:r>
              <a:rPr lang="ru-RU" sz="2800" dirty="0"/>
              <a:t>с потенциальными покупателями, поиском представителей </a:t>
            </a:r>
            <a:r>
              <a:rPr lang="ru-RU" sz="2800" dirty="0" smtClean="0"/>
              <a:t>или партнеров</a:t>
            </a:r>
            <a:r>
              <a:rPr lang="ru-RU" sz="2800" dirty="0"/>
              <a:t>. На установившихся (классических) рынках эти цели гораздо </a:t>
            </a:r>
            <a:r>
              <a:rPr lang="ru-RU" sz="2800" dirty="0" smtClean="0"/>
              <a:t>шире: получение </a:t>
            </a:r>
            <a:r>
              <a:rPr lang="ru-RU" sz="2800" dirty="0"/>
              <a:t>заказов, развитие контактов с крупными покупателями </a:t>
            </a:r>
            <a:r>
              <a:rPr lang="ru-RU" sz="2800" dirty="0" smtClean="0"/>
              <a:t>и импортерами</a:t>
            </a:r>
            <a:r>
              <a:rPr lang="ru-RU" sz="2800" dirty="0"/>
              <a:t>. Экспонент может варьировать свои цели в соответствии </a:t>
            </a:r>
            <a:r>
              <a:rPr lang="ru-RU" sz="2800" dirty="0" smtClean="0"/>
              <a:t>с конкретной </a:t>
            </a:r>
            <a:r>
              <a:rPr lang="ru-RU" sz="2800" dirty="0"/>
              <a:t>выставкой.</a:t>
            </a:r>
          </a:p>
        </p:txBody>
      </p:sp>
    </p:spTree>
    <p:extLst>
      <p:ext uri="{BB962C8B-B14F-4D97-AF65-F5344CB8AC3E}">
        <p14:creationId xmlns:p14="http://schemas.microsoft.com/office/powerpoint/2010/main" xmlns="" val="4365716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88640"/>
            <a:ext cx="8496944" cy="6480720"/>
          </a:xfrm>
        </p:spPr>
        <p:txBody>
          <a:bodyPr>
            <a:noAutofit/>
          </a:bodyPr>
          <a:lstStyle/>
          <a:p>
            <a:r>
              <a:rPr lang="ru-RU" sz="3200" dirty="0"/>
              <a:t>Д</a:t>
            </a:r>
            <a:r>
              <a:rPr lang="ru-RU" sz="3200" dirty="0" smtClean="0"/>
              <a:t>ля </a:t>
            </a:r>
            <a:r>
              <a:rPr lang="ru-RU" sz="3200" dirty="0"/>
              <a:t>определения целей участия в выставке </a:t>
            </a:r>
            <a:r>
              <a:rPr lang="ru-RU" sz="3200" dirty="0" smtClean="0"/>
              <a:t>экспонент либо </a:t>
            </a:r>
            <a:r>
              <a:rPr lang="ru-RU" sz="3200" dirty="0"/>
              <a:t>выбирает мероприятие, предназначенное для выполнения </a:t>
            </a:r>
            <a:r>
              <a:rPr lang="ru-RU" sz="3200" dirty="0" smtClean="0"/>
              <a:t>твердо определенных </a:t>
            </a:r>
            <a:r>
              <a:rPr lang="ru-RU" sz="3200" dirty="0"/>
              <a:t>целей, либо варьирует свои цели в соответствии с </a:t>
            </a:r>
            <a:r>
              <a:rPr lang="ru-RU" sz="3200" dirty="0" smtClean="0"/>
              <a:t>конкретной выставкой.</a:t>
            </a:r>
          </a:p>
          <a:p>
            <a:r>
              <a:rPr lang="ru-RU" sz="3200" dirty="0" smtClean="0"/>
              <a:t> Также  необходимо </a:t>
            </a:r>
            <a:r>
              <a:rPr lang="ru-RU" sz="3200" dirty="0"/>
              <a:t>определить, в каком объеме имеются в </a:t>
            </a:r>
            <a:r>
              <a:rPr lang="ru-RU" sz="3200" dirty="0" smtClean="0"/>
              <a:t>распоряжении финансовые </a:t>
            </a:r>
            <a:r>
              <a:rPr lang="ru-RU" sz="3200" dirty="0"/>
              <a:t>средства для участия в выставке и принятия </a:t>
            </a:r>
            <a:r>
              <a:rPr lang="ru-RU" sz="3200" dirty="0" smtClean="0"/>
              <a:t>необходимых дополнительных </a:t>
            </a:r>
            <a:r>
              <a:rPr lang="ru-RU" sz="3200" dirty="0"/>
              <a:t>мер (например, для предварительной рекламы), а также </a:t>
            </a:r>
            <a:r>
              <a:rPr lang="ru-RU" sz="3200" dirty="0" smtClean="0"/>
              <a:t>для дополнительных </a:t>
            </a:r>
            <a:r>
              <a:rPr lang="ru-RU" sz="3200" dirty="0"/>
              <a:t>расходов на персонал</a:t>
            </a:r>
          </a:p>
        </p:txBody>
      </p:sp>
    </p:spTree>
    <p:extLst>
      <p:ext uri="{BB962C8B-B14F-4D97-AF65-F5344CB8AC3E}">
        <p14:creationId xmlns:p14="http://schemas.microsoft.com/office/powerpoint/2010/main" xmlns="" val="40225481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332656"/>
            <a:ext cx="8424936" cy="6264696"/>
          </a:xfrm>
        </p:spPr>
        <p:txBody>
          <a:bodyPr>
            <a:normAutofit/>
          </a:bodyPr>
          <a:lstStyle/>
          <a:p>
            <a:r>
              <a:rPr lang="ru-RU" sz="3600" dirty="0"/>
              <a:t>Определение важнейших целей выставки оказывает влияние на </a:t>
            </a:r>
            <a:r>
              <a:rPr lang="ru-RU" sz="3600" dirty="0" smtClean="0"/>
              <a:t>всю организационную </a:t>
            </a:r>
            <a:r>
              <a:rPr lang="ru-RU" sz="3600" dirty="0"/>
              <a:t>работу по подготовке к ней, а затем – на участие и </a:t>
            </a:r>
            <a:r>
              <a:rPr lang="ru-RU" sz="3600" dirty="0" smtClean="0"/>
              <a:t>в завершение </a:t>
            </a:r>
            <a:r>
              <a:rPr lang="ru-RU" sz="3600" dirty="0"/>
              <a:t>– на контроль реализации этих целей.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05063"/>
            <a:ext cx="2952328" cy="2492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169555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8136904" cy="579382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Домашнее задание: </a:t>
            </a:r>
          </a:p>
          <a:p>
            <a:r>
              <a:rPr lang="ru-RU" sz="3200" dirty="0" smtClean="0"/>
              <a:t>Выбрав  фирму и предлагаемые ею услуги, следует  определить цели участия в конкретной выставке</a:t>
            </a:r>
            <a:r>
              <a:rPr lang="ru-RU" sz="3200" dirty="0"/>
              <a:t> </a:t>
            </a:r>
            <a:r>
              <a:rPr lang="ru-RU" sz="3200" dirty="0" smtClean="0"/>
              <a:t>и</a:t>
            </a:r>
          </a:p>
          <a:p>
            <a:pPr marL="45720" indent="0">
              <a:buNone/>
            </a:pPr>
            <a:r>
              <a:rPr lang="ru-RU" sz="3200" dirty="0"/>
              <a:t> </a:t>
            </a:r>
            <a:r>
              <a:rPr lang="ru-RU" sz="3200" dirty="0" smtClean="0"/>
              <a:t> критерий по которому выбрана выставка.</a:t>
            </a:r>
          </a:p>
          <a:p>
            <a:endParaRPr lang="ru-RU" sz="3200" dirty="0"/>
          </a:p>
          <a:p>
            <a:r>
              <a:rPr lang="ru-RU" sz="3200" dirty="0" smtClean="0"/>
              <a:t>Фирма и её название могут быть вымышленными.</a:t>
            </a:r>
          </a:p>
          <a:p>
            <a:r>
              <a:rPr lang="ru-RU" sz="3200" dirty="0" smtClean="0"/>
              <a:t>Например, целями могут быть: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8934908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8649962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8304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works.doklad.ru/images/ySCopx1PsoI/m130de7bb.gif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7920879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1070984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99" y="764704"/>
            <a:ext cx="8930600" cy="5328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2205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92085" y="620688"/>
            <a:ext cx="6586501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8555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6512511" cy="1143000"/>
          </a:xfrm>
        </p:spPr>
        <p:txBody>
          <a:bodyPr/>
          <a:lstStyle/>
          <a:p>
            <a:pPr algn="ctr"/>
            <a:r>
              <a:rPr lang="ru-RU" sz="2400" dirty="0" smtClean="0"/>
              <a:t>Стоимость участия в выставке </a:t>
            </a:r>
            <a:br>
              <a:rPr lang="ru-RU" sz="2400" dirty="0" smtClean="0"/>
            </a:br>
            <a:r>
              <a:rPr lang="ru-RU" sz="2400" dirty="0" smtClean="0"/>
              <a:t>«Мир без границ»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772816"/>
            <a:ext cx="7776864" cy="4752528"/>
          </a:xfrm>
        </p:spPr>
        <p:txBody>
          <a:bodyPr/>
          <a:lstStyle/>
          <a:p>
            <a:r>
              <a:rPr lang="ru-RU" dirty="0"/>
              <a:t>Регистрационный взнос с организации – 7700 руб.</a:t>
            </a:r>
          </a:p>
          <a:p>
            <a:r>
              <a:rPr lang="ru-RU" dirty="0"/>
              <a:t>Регистрационный взнос за каждого дополнительного участника – 3 300 руб.</a:t>
            </a:r>
          </a:p>
          <a:p>
            <a:r>
              <a:rPr lang="ru-RU" dirty="0"/>
              <a:t>Стоимость 1 кв. м оборудованной площади (аренда выставочной площади и выставочного оборудования (модуль, стол, 2 стула), электропитание 220 В, надпись на фризе до 15 знаков.) – 4 400 руб.</a:t>
            </a:r>
          </a:p>
          <a:p>
            <a:r>
              <a:rPr lang="ru-RU" dirty="0"/>
              <a:t>Заочное участие (размещение информации в каталоге выставки, размещение рекламных материалов на стенде «Заочное участие» и распространение их среди участников и гостей выставки) – 8 800 руб.</a:t>
            </a:r>
          </a:p>
          <a:p>
            <a:r>
              <a:rPr lang="ru-RU" i="1"/>
              <a:t>Стоимость услуг НДС не облагается.</a:t>
            </a:r>
            <a:endParaRPr lang="ru-RU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34104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731520"/>
            <a:ext cx="7776864" cy="564980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Инструменты маркетинга, в комбинации с которыми необходимо рассматривать участие в выставке:</a:t>
            </a:r>
          </a:p>
          <a:p>
            <a:r>
              <a:rPr lang="ru-RU" sz="3600" dirty="0" smtClean="0"/>
              <a:t>Реклама</a:t>
            </a:r>
          </a:p>
          <a:p>
            <a:r>
              <a:rPr lang="ru-RU" sz="3600" dirty="0" smtClean="0"/>
              <a:t>Связи с общественностью</a:t>
            </a:r>
          </a:p>
          <a:p>
            <a:r>
              <a:rPr lang="ru-RU" sz="3600" dirty="0" smtClean="0"/>
              <a:t>Личные продажи</a:t>
            </a:r>
          </a:p>
          <a:p>
            <a:r>
              <a:rPr lang="ru-RU" sz="3600" dirty="0" smtClean="0"/>
              <a:t>Прямой маркетинг  и др.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26916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476672"/>
            <a:ext cx="8352928" cy="6120680"/>
          </a:xfrm>
        </p:spPr>
        <p:txBody>
          <a:bodyPr>
            <a:noAutofit/>
          </a:bodyPr>
          <a:lstStyle/>
          <a:p>
            <a:r>
              <a:rPr lang="ru-RU" sz="2800" dirty="0"/>
              <a:t>В</a:t>
            </a:r>
            <a:r>
              <a:rPr lang="ru-RU" sz="2800" dirty="0" smtClean="0"/>
              <a:t>ыставка</a:t>
            </a:r>
            <a:r>
              <a:rPr lang="ru-RU" sz="2800" dirty="0"/>
              <a:t>:</a:t>
            </a:r>
          </a:p>
          <a:p>
            <a:r>
              <a:rPr lang="ru-RU" sz="2800" dirty="0" smtClean="0"/>
              <a:t>является </a:t>
            </a:r>
            <a:r>
              <a:rPr lang="ru-RU" sz="2800" dirty="0"/>
              <a:t>концентрированным </a:t>
            </a:r>
            <a:r>
              <a:rPr lang="ru-RU" sz="2800" dirty="0" smtClean="0"/>
              <a:t>зеркальным отражением </a:t>
            </a:r>
            <a:r>
              <a:rPr lang="ru-RU" sz="2800" dirty="0"/>
              <a:t>соответствующего рынка;</a:t>
            </a:r>
          </a:p>
          <a:p>
            <a:r>
              <a:rPr lang="ru-RU" sz="2800" dirty="0" smtClean="0"/>
              <a:t>воспринимается </a:t>
            </a:r>
            <a:r>
              <a:rPr lang="ru-RU" sz="2800" dirty="0"/>
              <a:t>как эмоциональное </a:t>
            </a:r>
            <a:r>
              <a:rPr lang="ru-RU" sz="2800" dirty="0" smtClean="0"/>
              <a:t>событие, вызывающее </a:t>
            </a:r>
            <a:r>
              <a:rPr lang="ru-RU" sz="2800" dirty="0"/>
              <a:t>реакцию всех органов чувств человека и </a:t>
            </a:r>
            <a:r>
              <a:rPr lang="ru-RU" sz="2800" dirty="0" smtClean="0"/>
              <a:t>стимулирующее принятие </a:t>
            </a:r>
            <a:r>
              <a:rPr lang="ru-RU" sz="2800" dirty="0"/>
              <a:t>им решения о приобретении товара;</a:t>
            </a:r>
          </a:p>
          <a:p>
            <a:r>
              <a:rPr lang="ru-RU" sz="2800" dirty="0" smtClean="0"/>
              <a:t>обеспечивает </a:t>
            </a:r>
            <a:r>
              <a:rPr lang="ru-RU" sz="2800" dirty="0"/>
              <a:t>и увеличивает обозримость рынка;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позволяет прояснить ситуацию на рынке;</a:t>
            </a:r>
          </a:p>
          <a:p>
            <a:r>
              <a:rPr lang="ru-RU" sz="2800" dirty="0" smtClean="0"/>
              <a:t>открывает </a:t>
            </a:r>
            <a:r>
              <a:rPr lang="ru-RU" sz="2800" dirty="0"/>
              <a:t>доступ к новым рынкам;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позволяет установить прямую зависимость </a:t>
            </a:r>
            <a:r>
              <a:rPr lang="ru-RU" sz="2800" dirty="0" smtClean="0"/>
              <a:t>между ценой </a:t>
            </a:r>
            <a:r>
              <a:rPr lang="ru-RU" sz="2800" dirty="0"/>
              <a:t>и качеством.</a:t>
            </a:r>
          </a:p>
        </p:txBody>
      </p:sp>
    </p:spTree>
    <p:extLst>
      <p:ext uri="{BB962C8B-B14F-4D97-AF65-F5344CB8AC3E}">
        <p14:creationId xmlns:p14="http://schemas.microsoft.com/office/powerpoint/2010/main" xmlns="" val="1934728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731520"/>
            <a:ext cx="8424936" cy="5865832"/>
          </a:xfrm>
        </p:spPr>
        <p:txBody>
          <a:bodyPr>
            <a:noAutofit/>
          </a:bodyPr>
          <a:lstStyle/>
          <a:p>
            <a:r>
              <a:rPr lang="ru-RU" sz="2800" dirty="0"/>
              <a:t>Выставки, </a:t>
            </a:r>
            <a:r>
              <a:rPr lang="ru-RU" sz="2800" dirty="0" smtClean="0"/>
              <a:t> </a:t>
            </a:r>
            <a:r>
              <a:rPr lang="ru-RU" sz="2800" dirty="0"/>
              <a:t>– самая сложная форма </a:t>
            </a:r>
            <a:r>
              <a:rPr lang="ru-RU" sz="2800" dirty="0" smtClean="0"/>
              <a:t>маркетинга, включающая </a:t>
            </a:r>
            <a:r>
              <a:rPr lang="ru-RU" sz="2800" dirty="0"/>
              <a:t>в себя почти все современные механизмы торговли и </a:t>
            </a:r>
            <a:r>
              <a:rPr lang="ru-RU" sz="2800" dirty="0" smtClean="0"/>
              <a:t>инструменты  маркетинга</a:t>
            </a:r>
            <a:r>
              <a:rPr lang="ru-RU" sz="2800" dirty="0"/>
              <a:t>, хорошо спланированное участие в выставке должно все </a:t>
            </a:r>
            <a:r>
              <a:rPr lang="ru-RU" sz="2800" dirty="0" smtClean="0"/>
              <a:t>это учитывать </a:t>
            </a:r>
            <a:r>
              <a:rPr lang="ru-RU" sz="2800" dirty="0"/>
              <a:t>и гармонично сочетать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    Каждая </a:t>
            </a:r>
            <a:r>
              <a:rPr lang="ru-RU" sz="2800" dirty="0"/>
              <a:t>конкретная выставка имеет </a:t>
            </a:r>
            <a:r>
              <a:rPr lang="ru-RU" sz="2800" dirty="0" smtClean="0"/>
              <a:t>свои характеристики </a:t>
            </a:r>
            <a:r>
              <a:rPr lang="ru-RU" sz="2800" dirty="0"/>
              <a:t>и особенности (место и сроки проведения, </a:t>
            </a:r>
            <a:r>
              <a:rPr lang="ru-RU" sz="2800" dirty="0" smtClean="0"/>
              <a:t>характеристики числа </a:t>
            </a:r>
            <a:r>
              <a:rPr lang="ru-RU" sz="2800" dirty="0"/>
              <a:t>участников, посетителей, статус, рейтинг и др.). Затраты на участие в </a:t>
            </a:r>
            <a:r>
              <a:rPr lang="ru-RU" sz="2800" dirty="0" smtClean="0"/>
              <a:t>ней можно </a:t>
            </a:r>
            <a:r>
              <a:rPr lang="ru-RU" sz="2800" dirty="0"/>
              <a:t>обосновать только проведя тщательные исследования исходя из </a:t>
            </a:r>
            <a:r>
              <a:rPr lang="ru-RU" sz="2800" dirty="0" smtClean="0"/>
              <a:t>ее соответствия </a:t>
            </a:r>
            <a:r>
              <a:rPr lang="ru-RU" sz="2800" dirty="0"/>
              <a:t>предпринимательской стратегии предприятия.</a:t>
            </a:r>
          </a:p>
        </p:txBody>
      </p:sp>
    </p:spTree>
    <p:extLst>
      <p:ext uri="{BB962C8B-B14F-4D97-AF65-F5344CB8AC3E}">
        <p14:creationId xmlns:p14="http://schemas.microsoft.com/office/powerpoint/2010/main" xmlns="" val="2463866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548680"/>
            <a:ext cx="8136904" cy="5721816"/>
          </a:xfrm>
        </p:spPr>
        <p:txBody>
          <a:bodyPr>
            <a:noAutofit/>
          </a:bodyPr>
          <a:lstStyle/>
          <a:p>
            <a:r>
              <a:rPr lang="ru-RU" sz="3600" dirty="0"/>
              <a:t>Решение предприятия об участии в выставке должно приниматься </a:t>
            </a:r>
            <a:r>
              <a:rPr lang="ru-RU" sz="3600" dirty="0" smtClean="0"/>
              <a:t>в соответствии </a:t>
            </a:r>
            <a:r>
              <a:rPr lang="ru-RU" sz="3600" dirty="0"/>
              <a:t>с порядком, определенным системой маркетинга</a:t>
            </a:r>
            <a:r>
              <a:rPr lang="ru-RU" sz="3600" dirty="0" smtClean="0"/>
              <a:t>.</a:t>
            </a:r>
          </a:p>
          <a:p>
            <a:r>
              <a:rPr lang="ru-RU" sz="3600" dirty="0"/>
              <a:t>Начинать надо с подбора и анализа всех необходимых для этого </a:t>
            </a:r>
            <a:r>
              <a:rPr lang="ru-RU" sz="3600" dirty="0" smtClean="0"/>
              <a:t>внутренних данных </a:t>
            </a:r>
            <a:r>
              <a:rPr lang="ru-RU" sz="3600" dirty="0"/>
              <a:t>(о товаре, о формировании ассортимента) и внешних сведений (</a:t>
            </a:r>
            <a:r>
              <a:rPr lang="ru-RU" sz="3600" dirty="0" smtClean="0"/>
              <a:t>о клиентуре</a:t>
            </a:r>
            <a:r>
              <a:rPr lang="ru-RU" sz="3600" dirty="0"/>
              <a:t>, конкуренции).</a:t>
            </a:r>
          </a:p>
        </p:txBody>
      </p:sp>
    </p:spTree>
    <p:extLst>
      <p:ext uri="{BB962C8B-B14F-4D97-AF65-F5344CB8AC3E}">
        <p14:creationId xmlns:p14="http://schemas.microsoft.com/office/powerpoint/2010/main" xmlns="" val="1179190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60648"/>
            <a:ext cx="8208912" cy="6336704"/>
          </a:xfrm>
        </p:spPr>
        <p:txBody>
          <a:bodyPr>
            <a:normAutofit/>
          </a:bodyPr>
          <a:lstStyle/>
          <a:p>
            <a:r>
              <a:rPr lang="ru-RU" sz="2800" dirty="0"/>
              <a:t>После этого проводится оценка </a:t>
            </a:r>
            <a:r>
              <a:rPr lang="ru-RU" sz="2800" dirty="0" smtClean="0"/>
              <a:t>собственной концепции </a:t>
            </a:r>
            <a:r>
              <a:rPr lang="ru-RU" sz="2800" dirty="0"/>
              <a:t>маркетинга. Эта оценка дает ясность в вопросе о том, должна </a:t>
            </a:r>
            <a:r>
              <a:rPr lang="ru-RU" sz="2800" dirty="0" smtClean="0"/>
              <a:t>ли выставка </a:t>
            </a:r>
            <a:r>
              <a:rPr lang="ru-RU" sz="2800" dirty="0"/>
              <a:t>использоваться как дополнительное средство маркетинга. </a:t>
            </a:r>
            <a:r>
              <a:rPr lang="ru-RU" sz="2800" dirty="0" smtClean="0"/>
              <a:t>Она необходима </a:t>
            </a:r>
            <a:r>
              <a:rPr lang="ru-RU" sz="2800" dirty="0"/>
              <a:t>также для точного определения соответствующих </a:t>
            </a:r>
            <a:r>
              <a:rPr lang="ru-RU" sz="2800" dirty="0" smtClean="0"/>
              <a:t>стратегических мер</a:t>
            </a:r>
            <a:r>
              <a:rPr lang="ru-RU" sz="2800" dirty="0"/>
              <a:t>, например, целей участия в выставке и правильного выбора </a:t>
            </a:r>
            <a:r>
              <a:rPr lang="ru-RU" sz="2800" dirty="0" smtClean="0"/>
              <a:t>характера выставки</a:t>
            </a:r>
            <a:r>
              <a:rPr lang="ru-RU" sz="2800" dirty="0"/>
              <a:t>, а также мер тактических, например, использования </a:t>
            </a:r>
            <a:r>
              <a:rPr lang="ru-RU" sz="2800" dirty="0" smtClean="0"/>
              <a:t>индивидуальных инструментов </a:t>
            </a:r>
            <a:r>
              <a:rPr lang="ru-RU" sz="2800" dirty="0"/>
              <a:t>маркетинга в ходе выставки.</a:t>
            </a:r>
          </a:p>
          <a:p>
            <a:r>
              <a:rPr lang="ru-RU" sz="2800" dirty="0"/>
              <a:t>Реализация каждой отдельно взятой задачи требует </a:t>
            </a:r>
            <a:r>
              <a:rPr lang="ru-RU" sz="2800" dirty="0" smtClean="0"/>
              <a:t>соответствующей организации</a:t>
            </a:r>
            <a:r>
              <a:rPr lang="ru-RU" sz="2800" dirty="0"/>
              <a:t>, регулирования и контроля.</a:t>
            </a:r>
          </a:p>
        </p:txBody>
      </p:sp>
    </p:spTree>
    <p:extLst>
      <p:ext uri="{BB962C8B-B14F-4D97-AF65-F5344CB8AC3E}">
        <p14:creationId xmlns:p14="http://schemas.microsoft.com/office/powerpoint/2010/main" xmlns="" val="3873384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404664"/>
            <a:ext cx="8208912" cy="6120680"/>
          </a:xfrm>
        </p:spPr>
        <p:txBody>
          <a:bodyPr>
            <a:normAutofit/>
          </a:bodyPr>
          <a:lstStyle/>
          <a:p>
            <a:r>
              <a:rPr lang="ru-RU" sz="2800" dirty="0"/>
              <a:t>Экономическое процветание невозможно без реализации </a:t>
            </a:r>
            <a:r>
              <a:rPr lang="ru-RU" sz="2800" dirty="0" smtClean="0"/>
              <a:t>принципа, заложенного </a:t>
            </a:r>
            <a:r>
              <a:rPr lang="ru-RU" sz="2800" dirty="0"/>
              <a:t>в основу маркетинга, заключающегося в том, что вся </a:t>
            </a:r>
            <a:r>
              <a:rPr lang="ru-RU" sz="2800" dirty="0" smtClean="0"/>
              <a:t>деятельность предприятия </a:t>
            </a:r>
            <a:r>
              <a:rPr lang="ru-RU" sz="2800" dirty="0"/>
              <a:t>должна ориентироваться на конечную цель – </a:t>
            </a:r>
            <a:r>
              <a:rPr lang="ru-RU" sz="2800" dirty="0" smtClean="0"/>
              <a:t>удовлетворение потребностей </a:t>
            </a:r>
            <a:r>
              <a:rPr lang="ru-RU" sz="2800" dirty="0"/>
              <a:t>клиента</a:t>
            </a:r>
            <a:r>
              <a:rPr lang="ru-RU" sz="2800" dirty="0" smtClean="0"/>
              <a:t>.</a:t>
            </a:r>
          </a:p>
          <a:p>
            <a:r>
              <a:rPr lang="ru-RU" sz="2800" dirty="0"/>
              <a:t>Таким образом, требование маркетинга является обязательным для </a:t>
            </a:r>
            <a:r>
              <a:rPr lang="ru-RU" sz="2800" dirty="0" smtClean="0"/>
              <a:t>любой предпринимательской </a:t>
            </a:r>
            <a:r>
              <a:rPr lang="ru-RU" sz="2800" dirty="0"/>
              <a:t>структуры. В случае заинтересованности этой </a:t>
            </a:r>
            <a:r>
              <a:rPr lang="ru-RU" sz="2800" dirty="0" smtClean="0"/>
              <a:t>структуры в </a:t>
            </a:r>
            <a:r>
              <a:rPr lang="ru-RU" sz="2800" dirty="0"/>
              <a:t>участии на выставке это участие должно рассматриваться как </a:t>
            </a:r>
            <a:r>
              <a:rPr lang="ru-RU" sz="2800" dirty="0" smtClean="0"/>
              <a:t>дополнительное средство </a:t>
            </a:r>
            <a:r>
              <a:rPr lang="ru-RU" sz="2800" dirty="0"/>
              <a:t>маркетинга.</a:t>
            </a:r>
          </a:p>
        </p:txBody>
      </p:sp>
    </p:spTree>
    <p:extLst>
      <p:ext uri="{BB962C8B-B14F-4D97-AF65-F5344CB8AC3E}">
        <p14:creationId xmlns:p14="http://schemas.microsoft.com/office/powerpoint/2010/main" xmlns="" val="151494438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345</TotalTime>
  <Words>1419</Words>
  <Application>Microsoft Office PowerPoint</Application>
  <PresentationFormat>Экран (4:3)</PresentationFormat>
  <Paragraphs>114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Воздушный поток</vt:lpstr>
      <vt:lpstr>ВЫСТАВКА КАК ИНСТРУМЕНТ МАРКЕТИНГА  ОПРЕДЕЛЕНИЕ ЦЕЛЕЙ УЧАСТИЯ В ВЫСТАВКЕ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ОПРЕДЕЛЕНИЕ ЦЕЛЕЙ УЧАСТИЯ В ВЫСТАВКЕ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Стоимость участия в выставке  «Мир без границ»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выставочного бизнеса</dc:title>
  <dc:creator>Руслан</dc:creator>
  <cp:lastModifiedBy>А С П</cp:lastModifiedBy>
  <cp:revision>37</cp:revision>
  <dcterms:created xsi:type="dcterms:W3CDTF">2014-02-18T18:13:37Z</dcterms:created>
  <dcterms:modified xsi:type="dcterms:W3CDTF">2017-02-07T08:46:17Z</dcterms:modified>
</cp:coreProperties>
</file>