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0"/>
  </p:notesMasterIdLst>
  <p:sldIdLst>
    <p:sldId id="256" r:id="rId2"/>
    <p:sldId id="275" r:id="rId3"/>
    <p:sldId id="347" r:id="rId4"/>
    <p:sldId id="348" r:id="rId5"/>
    <p:sldId id="349" r:id="rId6"/>
    <p:sldId id="350" r:id="rId7"/>
    <p:sldId id="351" r:id="rId8"/>
    <p:sldId id="352" r:id="rId9"/>
    <p:sldId id="276" r:id="rId10"/>
    <p:sldId id="278" r:id="rId11"/>
    <p:sldId id="309" r:id="rId12"/>
    <p:sldId id="310" r:id="rId13"/>
    <p:sldId id="307" r:id="rId14"/>
    <p:sldId id="308" r:id="rId15"/>
    <p:sldId id="305" r:id="rId16"/>
    <p:sldId id="279" r:id="rId17"/>
    <p:sldId id="283" r:id="rId18"/>
    <p:sldId id="280" r:id="rId19"/>
    <p:sldId id="281" r:id="rId20"/>
    <p:sldId id="285" r:id="rId21"/>
    <p:sldId id="353" r:id="rId22"/>
    <p:sldId id="354" r:id="rId23"/>
    <p:sldId id="355" r:id="rId24"/>
    <p:sldId id="356" r:id="rId25"/>
    <p:sldId id="357" r:id="rId26"/>
    <p:sldId id="286" r:id="rId27"/>
    <p:sldId id="306" r:id="rId28"/>
    <p:sldId id="288" r:id="rId29"/>
    <p:sldId id="289" r:id="rId30"/>
    <p:sldId id="290" r:id="rId31"/>
    <p:sldId id="292" r:id="rId32"/>
    <p:sldId id="293" r:id="rId33"/>
    <p:sldId id="291" r:id="rId34"/>
    <p:sldId id="311" r:id="rId35"/>
    <p:sldId id="312" r:id="rId36"/>
    <p:sldId id="313" r:id="rId37"/>
    <p:sldId id="314" r:id="rId38"/>
    <p:sldId id="315" r:id="rId39"/>
    <p:sldId id="295" r:id="rId40"/>
    <p:sldId id="296" r:id="rId41"/>
    <p:sldId id="294" r:id="rId42"/>
    <p:sldId id="297" r:id="rId43"/>
    <p:sldId id="298" r:id="rId44"/>
    <p:sldId id="299" r:id="rId45"/>
    <p:sldId id="316" r:id="rId46"/>
    <p:sldId id="317" r:id="rId47"/>
    <p:sldId id="318" r:id="rId48"/>
    <p:sldId id="319" r:id="rId49"/>
    <p:sldId id="320" r:id="rId50"/>
    <p:sldId id="321" r:id="rId51"/>
    <p:sldId id="322" r:id="rId52"/>
    <p:sldId id="323" r:id="rId53"/>
    <p:sldId id="358" r:id="rId54"/>
    <p:sldId id="359" r:id="rId55"/>
    <p:sldId id="360" r:id="rId56"/>
    <p:sldId id="361" r:id="rId57"/>
    <p:sldId id="362" r:id="rId58"/>
    <p:sldId id="363" r:id="rId59"/>
    <p:sldId id="364" r:id="rId60"/>
    <p:sldId id="365" r:id="rId61"/>
    <p:sldId id="366" r:id="rId62"/>
    <p:sldId id="367" r:id="rId63"/>
    <p:sldId id="368" r:id="rId64"/>
    <p:sldId id="369" r:id="rId65"/>
    <p:sldId id="370" r:id="rId66"/>
    <p:sldId id="371" r:id="rId67"/>
    <p:sldId id="372" r:id="rId68"/>
    <p:sldId id="373" r:id="rId69"/>
    <p:sldId id="324" r:id="rId70"/>
    <p:sldId id="331" r:id="rId71"/>
    <p:sldId id="332" r:id="rId72"/>
    <p:sldId id="374" r:id="rId73"/>
    <p:sldId id="325" r:id="rId74"/>
    <p:sldId id="326" r:id="rId75"/>
    <p:sldId id="327" r:id="rId76"/>
    <p:sldId id="375" r:id="rId77"/>
    <p:sldId id="376" r:id="rId78"/>
    <p:sldId id="377" r:id="rId79"/>
    <p:sldId id="378" r:id="rId80"/>
    <p:sldId id="328" r:id="rId81"/>
    <p:sldId id="300" r:id="rId82"/>
    <p:sldId id="329" r:id="rId83"/>
    <p:sldId id="333" r:id="rId84"/>
    <p:sldId id="334" r:id="rId85"/>
    <p:sldId id="335" r:id="rId86"/>
    <p:sldId id="337" r:id="rId87"/>
    <p:sldId id="338" r:id="rId88"/>
    <p:sldId id="339" r:id="rId89"/>
    <p:sldId id="340" r:id="rId90"/>
    <p:sldId id="341" r:id="rId91"/>
    <p:sldId id="336" r:id="rId92"/>
    <p:sldId id="379" r:id="rId93"/>
    <p:sldId id="330" r:id="rId94"/>
    <p:sldId id="342" r:id="rId95"/>
    <p:sldId id="346" r:id="rId96"/>
    <p:sldId id="343" r:id="rId97"/>
    <p:sldId id="344" r:id="rId98"/>
    <p:sldId id="304" r:id="rId9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4" autoAdjust="0"/>
    <p:restoredTop sz="94676" autoAdjust="0"/>
  </p:normalViewPr>
  <p:slideViewPr>
    <p:cSldViewPr>
      <p:cViewPr varScale="1">
        <p:scale>
          <a:sx n="87" d="100"/>
          <a:sy n="87" d="100"/>
        </p:scale>
        <p:origin x="-106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F4C4DC-CB0F-4BCE-A4AC-CBF562585E3A}" type="datetimeFigureOut">
              <a:rPr lang="ru-RU" smtClean="0"/>
              <a:t>21.04.2014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6C122E-2024-48E2-B7F1-662364D331DA}" type="slidenum">
              <a:rPr lang="ru-RU" smtClean="0"/>
              <a:t>‹#›</a:t>
            </a:fld>
            <a:endParaRPr lang="ru-RU"/>
          </a:p>
        </p:txBody>
      </p:sp>
    </p:spTree>
    <p:extLst>
      <p:ext uri="{BB962C8B-B14F-4D97-AF65-F5344CB8AC3E}">
        <p14:creationId xmlns:p14="http://schemas.microsoft.com/office/powerpoint/2010/main" val="328239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21.04.2014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21.04.2014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21.04.2014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21.04.2014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21.04.2014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21.04.2014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21.04.2014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21.04.2014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21.04.2014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21.04.2014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21.04.2014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21.04.2014</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sp>
        <p:nvSpPr>
          <p:cNvPr id="2" name="Заголовок 1"/>
          <p:cNvSpPr>
            <a:spLocks noGrp="1"/>
          </p:cNvSpPr>
          <p:nvPr>
            <p:ph type="ctrTitle"/>
          </p:nvPr>
        </p:nvSpPr>
        <p:spPr>
          <a:xfrm>
            <a:off x="611560" y="764704"/>
            <a:ext cx="7772400" cy="1656184"/>
          </a:xfrm>
        </p:spPr>
        <p:txBody>
          <a:bodyPr/>
          <a:lstStyle/>
          <a:p>
            <a:pPr marL="182880" indent="0" algn="ctr">
              <a:buNone/>
            </a:pPr>
            <a:r>
              <a:rPr lang="ru-RU" sz="3600" dirty="0" smtClean="0">
                <a:solidFill>
                  <a:srgbClr val="C00000"/>
                </a:solidFill>
                <a:effectLst/>
              </a:rPr>
              <a:t>П</a:t>
            </a:r>
            <a:r>
              <a:rPr lang="ru-RU" sz="3600" dirty="0" smtClean="0">
                <a:solidFill>
                  <a:srgbClr val="C00000"/>
                </a:solidFill>
              </a:rPr>
              <a:t>ЛАНИРОВАНИЕ РАБОТЫ НА СТЕНДЕ</a:t>
            </a:r>
            <a:r>
              <a:rPr lang="ru-RU" sz="4000" dirty="0" smtClean="0">
                <a:solidFill>
                  <a:srgbClr val="C00000"/>
                </a:solidFill>
                <a:effectLst/>
              </a:rPr>
              <a:t/>
            </a:r>
            <a:br>
              <a:rPr lang="ru-RU" sz="4000" dirty="0" smtClean="0">
                <a:solidFill>
                  <a:srgbClr val="C00000"/>
                </a:solidFill>
                <a:effectLst/>
              </a:rPr>
            </a:br>
            <a:r>
              <a:rPr lang="ru-RU" dirty="0">
                <a:effectLst/>
              </a:rPr>
              <a:t/>
            </a:r>
            <a:br>
              <a:rPr lang="ru-RU" dirty="0">
                <a:effectLst/>
              </a:rPr>
            </a:br>
            <a:endParaRPr lang="ru-RU" dirty="0">
              <a:solidFill>
                <a:srgbClr val="C00000"/>
              </a:solidFill>
            </a:endParaRPr>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4907" y="1988840"/>
            <a:ext cx="6773289" cy="4487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6564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07504" y="116632"/>
            <a:ext cx="8856984" cy="6480720"/>
          </a:xfrm>
        </p:spPr>
        <p:txBody>
          <a:bodyPr>
            <a:noAutofit/>
          </a:bodyPr>
          <a:lstStyle/>
          <a:p>
            <a:pPr marL="45720" indent="0">
              <a:buNone/>
            </a:pPr>
            <a:r>
              <a:rPr lang="ru-RU" sz="2800" dirty="0"/>
              <a:t>Д</a:t>
            </a:r>
            <a:r>
              <a:rPr lang="ru-RU" sz="2800" dirty="0" smtClean="0"/>
              <a:t>ля </a:t>
            </a:r>
            <a:r>
              <a:rPr lang="ru-RU" sz="2800" dirty="0"/>
              <a:t>эффективной работы рекомендуется использовать три эшелона персонала.</a:t>
            </a:r>
          </a:p>
          <a:p>
            <a:r>
              <a:rPr lang="ru-RU" sz="2800" dirty="0"/>
              <a:t>– Первый эшелон (зазывалы) – объединяет сотрудников, задачей которых является привлечение посетителей к стенду. Как правило, они работают на территории выставки за пределами стенда, павильона или даже самой выставки. Количество сотрудников фирмы, сложность и объем работ каждого сотрудника первого эшелона будут изменяться в зависимости от того, насколько оптимально расположен ваш стенд на выставке. </a:t>
            </a:r>
            <a:r>
              <a:rPr lang="ru-RU" sz="2400" dirty="0" smtClean="0"/>
              <a:t>Необходимо изучить </a:t>
            </a:r>
            <a:r>
              <a:rPr lang="ru-RU" sz="2400" dirty="0"/>
              <a:t>направления движения посетителей по выставке для определения оптимального размещения персонала первого эшелона, </a:t>
            </a:r>
            <a:r>
              <a:rPr lang="ru-RU" sz="2400" dirty="0" smtClean="0"/>
              <a:t>определить </a:t>
            </a:r>
            <a:r>
              <a:rPr lang="ru-RU" sz="2400" dirty="0"/>
              <a:t>зоны обслуживания и разработайте маршруты движения персонала первого эшелона. </a:t>
            </a:r>
          </a:p>
        </p:txBody>
      </p:sp>
    </p:spTree>
    <p:extLst>
      <p:ext uri="{BB962C8B-B14F-4D97-AF65-F5344CB8AC3E}">
        <p14:creationId xmlns:p14="http://schemas.microsoft.com/office/powerpoint/2010/main" val="1934728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0" y="116632"/>
            <a:ext cx="9144000" cy="6741368"/>
          </a:xfrm>
        </p:spPr>
        <p:txBody>
          <a:bodyPr>
            <a:normAutofit/>
          </a:bodyPr>
          <a:lstStyle/>
          <a:p>
            <a:r>
              <a:rPr lang="ru-RU" sz="3000" b="1" dirty="0"/>
              <a:t>– </a:t>
            </a:r>
            <a:r>
              <a:rPr lang="ru-RU" sz="3000" dirty="0"/>
              <a:t>Второй эшелон </a:t>
            </a:r>
            <a:r>
              <a:rPr lang="ru-RU" sz="3000" dirty="0" smtClean="0"/>
              <a:t>(специалисты) </a:t>
            </a:r>
            <a:r>
              <a:rPr lang="ru-RU" sz="3000" dirty="0"/>
              <a:t>персонал, хорошо владеющий техническими и организационными знаниями, задачей которого является работа с посетителями непосредственно на стенде.</a:t>
            </a:r>
          </a:p>
          <a:p>
            <a:r>
              <a:rPr lang="ru-RU" sz="3000" dirty="0"/>
              <a:t>– Третий эшелон (руководители) – включает персонал, который работает с полномочными представителями непосредственно на стенде и имеет право заключать договоры или подписывать протоколы о </a:t>
            </a:r>
            <a:endParaRPr lang="ru-RU" sz="3000" dirty="0" smtClean="0"/>
          </a:p>
          <a:p>
            <a:pPr marL="45720" indent="0">
              <a:buNone/>
            </a:pPr>
            <a:r>
              <a:rPr lang="ru-RU" sz="3000" dirty="0"/>
              <a:t> </a:t>
            </a:r>
            <a:r>
              <a:rPr lang="ru-RU" sz="3000" dirty="0" smtClean="0"/>
              <a:t> намерениях</a:t>
            </a:r>
            <a:r>
              <a:rPr lang="ru-RU" sz="3000" dirty="0"/>
              <a:t>.</a:t>
            </a:r>
          </a:p>
          <a:p>
            <a:endParaRPr lang="ru-RU" sz="45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0523" y="4437112"/>
            <a:ext cx="3153478" cy="2362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0365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79512" y="731520"/>
            <a:ext cx="8712968" cy="5793824"/>
          </a:xfrm>
        </p:spPr>
        <p:txBody>
          <a:bodyPr>
            <a:normAutofit/>
          </a:bodyPr>
          <a:lstStyle/>
          <a:p>
            <a:r>
              <a:rPr lang="ru-RU" sz="2800" dirty="0"/>
              <a:t>Четвертый эшелон, а именно нулевой - глашатаи. Основная задача этих сотрудников – информирование общественности в различных публичных местах о вашем участии в предстоящей выставке. Следует сообщить всем возможным потенциальным посетителям, когда, где и как долго будет работать выставка, номер павильона, в котором вы будете экспонироваться, этаж и ваш номер выставочного стенда.</a:t>
            </a:r>
          </a:p>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4365104"/>
            <a:ext cx="2038350" cy="223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1090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260648"/>
            <a:ext cx="8208912" cy="6336704"/>
          </a:xfrm>
        </p:spPr>
        <p:txBody>
          <a:bodyPr>
            <a:normAutofit/>
          </a:bodyPr>
          <a:lstStyle/>
          <a:p>
            <a:r>
              <a:rPr lang="ru-RU" sz="2800" dirty="0"/>
              <a:t>В зависимости от удачного или неудачного места расположения </a:t>
            </a:r>
            <a:r>
              <a:rPr lang="ru-RU" sz="2800" dirty="0" smtClean="0"/>
              <a:t>стенда </a:t>
            </a:r>
            <a:r>
              <a:rPr lang="ru-RU" sz="2800" dirty="0"/>
              <a:t>определяется необходимое количество сотрудников первого эшелона и формулируются задачи по привлечению клиентов на стенд.</a:t>
            </a:r>
          </a:p>
          <a:p>
            <a:r>
              <a:rPr lang="ru-RU" sz="2800" dirty="0"/>
              <a:t>Чем менее выгодно местоположение стенда, тем большее количество персонала нулевого и первого эшелонов должно будет работать на данном этапе выставки.</a:t>
            </a:r>
          </a:p>
          <a:p>
            <a:r>
              <a:rPr lang="ru-RU" sz="2800" dirty="0"/>
              <a:t>Б</a:t>
            </a:r>
            <a:r>
              <a:rPr lang="ru-RU" sz="2800" dirty="0" smtClean="0"/>
              <a:t>олее </a:t>
            </a:r>
            <a:r>
              <a:rPr lang="ru-RU" sz="2800" dirty="0"/>
              <a:t>тщательно должна вестись </a:t>
            </a:r>
            <a:r>
              <a:rPr lang="ru-RU" sz="2800" dirty="0" err="1"/>
              <a:t>предвыставочная</a:t>
            </a:r>
            <a:r>
              <a:rPr lang="ru-RU" sz="2800" dirty="0"/>
              <a:t> подготовка персонала.</a:t>
            </a:r>
          </a:p>
          <a:p>
            <a:endParaRPr lang="ru-RU" sz="2800" dirty="0"/>
          </a:p>
        </p:txBody>
      </p:sp>
    </p:spTree>
    <p:extLst>
      <p:ext uri="{BB962C8B-B14F-4D97-AF65-F5344CB8AC3E}">
        <p14:creationId xmlns:p14="http://schemas.microsoft.com/office/powerpoint/2010/main" val="2508819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251520" y="260648"/>
            <a:ext cx="8568952" cy="6408712"/>
          </a:xfrm>
        </p:spPr>
        <p:txBody>
          <a:bodyPr>
            <a:normAutofit/>
          </a:bodyPr>
          <a:lstStyle/>
          <a:p>
            <a:r>
              <a:rPr lang="ru-RU" sz="2800" dirty="0"/>
              <a:t>Если </a:t>
            </a:r>
            <a:r>
              <a:rPr lang="ru-RU" sz="2800" dirty="0" smtClean="0"/>
              <a:t> </a:t>
            </a:r>
            <a:r>
              <a:rPr lang="ru-RU" sz="2800" dirty="0"/>
              <a:t>не планируется штат первого эшелона, то необходимо заранее предусмотреть дополнительные затраты на рекламу. Необходимо, чтобы посетители выставки знали, что </a:t>
            </a:r>
            <a:r>
              <a:rPr lang="ru-RU" sz="2800" dirty="0" smtClean="0"/>
              <a:t>организация экспонируется </a:t>
            </a:r>
            <a:r>
              <a:rPr lang="ru-RU" sz="2800" dirty="0"/>
              <a:t>и в каком павильоне размещается </a:t>
            </a:r>
            <a:r>
              <a:rPr lang="ru-RU" sz="2800" dirty="0" smtClean="0"/>
              <a:t> </a:t>
            </a:r>
            <a:r>
              <a:rPr lang="ru-RU" sz="2800" dirty="0"/>
              <a:t>стенд.</a:t>
            </a:r>
          </a:p>
          <a:p>
            <a:r>
              <a:rPr lang="ru-RU" sz="2800" dirty="0"/>
              <a:t>Если </a:t>
            </a:r>
            <a:r>
              <a:rPr lang="ru-RU" sz="2800" dirty="0" smtClean="0"/>
              <a:t> </a:t>
            </a:r>
            <a:r>
              <a:rPr lang="ru-RU" sz="2800" dirty="0"/>
              <a:t>не планируется штат третьего эшелона, то высшее руководство часть полномочий может возложить на администратора (руководителя) стенда.</a:t>
            </a:r>
          </a:p>
        </p:txBody>
      </p:sp>
    </p:spTree>
    <p:extLst>
      <p:ext uri="{BB962C8B-B14F-4D97-AF65-F5344CB8AC3E}">
        <p14:creationId xmlns:p14="http://schemas.microsoft.com/office/powerpoint/2010/main" val="2257614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404664"/>
            <a:ext cx="7848872" cy="1143000"/>
          </a:xfrm>
        </p:spPr>
        <p:txBody>
          <a:bodyPr/>
          <a:lstStyle/>
          <a:p>
            <a:pPr algn="ctr"/>
            <a:endParaRPr lang="ru-RU" sz="3200" dirty="0"/>
          </a:p>
        </p:txBody>
      </p:sp>
      <p:sp>
        <p:nvSpPr>
          <p:cNvPr id="3" name="Объект 2"/>
          <p:cNvSpPr>
            <a:spLocks noGrp="1"/>
          </p:cNvSpPr>
          <p:nvPr>
            <p:ph sz="quarter" idx="13"/>
          </p:nvPr>
        </p:nvSpPr>
        <p:spPr>
          <a:xfrm>
            <a:off x="323528" y="332656"/>
            <a:ext cx="8568952" cy="5073744"/>
          </a:xfrm>
        </p:spPr>
        <p:txBody>
          <a:bodyPr>
            <a:normAutofit/>
          </a:bodyPr>
          <a:lstStyle/>
          <a:p>
            <a:r>
              <a:rPr lang="ru-RU" sz="2800" dirty="0"/>
              <a:t>В случае если на стенде будут работать только два или три специалиста, то особое внимание необходимо уделить четким и однозначным алгоритмам работы каждого с учетом складывающейся обстановки на выставке.</a:t>
            </a:r>
          </a:p>
          <a:p>
            <a:r>
              <a:rPr lang="ru-RU" sz="2800" dirty="0"/>
              <a:t>Иногда на стенде предполагается работа только одного специалиста, тогда вопросам планирования деятельности на выставке должно быть уделено еще большее внимание.</a:t>
            </a:r>
          </a:p>
          <a:p>
            <a:endParaRPr lang="ru-RU" dirty="0"/>
          </a:p>
        </p:txBody>
      </p:sp>
    </p:spTree>
    <p:extLst>
      <p:ext uri="{BB962C8B-B14F-4D97-AF65-F5344CB8AC3E}">
        <p14:creationId xmlns:p14="http://schemas.microsoft.com/office/powerpoint/2010/main" val="8968098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332656"/>
            <a:ext cx="7344816" cy="1143000"/>
          </a:xfrm>
        </p:spPr>
        <p:txBody>
          <a:bodyPr/>
          <a:lstStyle/>
          <a:p>
            <a:pPr marL="0" indent="0" algn="ctr">
              <a:buNone/>
            </a:pPr>
            <a:r>
              <a:rPr lang="ru-RU" sz="3200" dirty="0">
                <a:effectLst/>
              </a:rPr>
              <a:t>Подготовка, обучение и тренинги персонала</a:t>
            </a:r>
            <a:endParaRPr lang="ru-RU" sz="3200" dirty="0"/>
          </a:p>
        </p:txBody>
      </p:sp>
      <p:sp>
        <p:nvSpPr>
          <p:cNvPr id="3" name="Объект 2"/>
          <p:cNvSpPr>
            <a:spLocks noGrp="1"/>
          </p:cNvSpPr>
          <p:nvPr>
            <p:ph sz="quarter" idx="13"/>
          </p:nvPr>
        </p:nvSpPr>
        <p:spPr>
          <a:xfrm>
            <a:off x="0" y="1700808"/>
            <a:ext cx="9144000" cy="4824536"/>
          </a:xfrm>
        </p:spPr>
        <p:txBody>
          <a:bodyPr>
            <a:normAutofit/>
          </a:bodyPr>
          <a:lstStyle/>
          <a:p>
            <a:r>
              <a:rPr lang="ru-RU" sz="2800" dirty="0" smtClean="0"/>
              <a:t>На начальном этапе до </a:t>
            </a:r>
            <a:r>
              <a:rPr lang="ru-RU" sz="2800" dirty="0"/>
              <a:t>сотрудников доводятся цели участия, стратегия достижения поставленных целей и определяются задачи каждого эшелона. Затем перед сотрудниками ставятся индивидуальные цели и задачи.</a:t>
            </a:r>
          </a:p>
          <a:p>
            <a:r>
              <a:rPr lang="ru-RU" sz="2800" dirty="0"/>
              <a:t>Выставочная команда, как правило, формируется преимущественно из сотрудников фирмы. Однако при участии в выставке, проходящей в другом городе, иногда привлекаются местные жители.</a:t>
            </a:r>
          </a:p>
          <a:p>
            <a:endParaRPr lang="ru-RU" sz="2800" dirty="0"/>
          </a:p>
        </p:txBody>
      </p:sp>
    </p:spTree>
    <p:extLst>
      <p:ext uri="{BB962C8B-B14F-4D97-AF65-F5344CB8AC3E}">
        <p14:creationId xmlns:p14="http://schemas.microsoft.com/office/powerpoint/2010/main" val="1514944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95536" y="731520"/>
            <a:ext cx="8424936" cy="5649808"/>
          </a:xfrm>
        </p:spPr>
        <p:txBody>
          <a:bodyPr>
            <a:normAutofit/>
          </a:bodyPr>
          <a:lstStyle/>
          <a:p>
            <a:r>
              <a:rPr lang="ru-RU" sz="2800" dirty="0"/>
              <a:t> </a:t>
            </a:r>
            <a:r>
              <a:rPr lang="ru-RU" sz="2800" dirty="0" smtClean="0"/>
              <a:t>Формирование </a:t>
            </a:r>
            <a:r>
              <a:rPr lang="ru-RU" sz="2800" dirty="0"/>
              <a:t>команд должно начинаться с тщательного анализа стратегических целей участия в данной выставке. После разработки стратегии формулируются требования к количественному и качественному составу команды.</a:t>
            </a:r>
          </a:p>
          <a:p>
            <a:r>
              <a:rPr lang="ru-RU" sz="2800" dirty="0"/>
              <a:t>При работе на выставке чаще всего более успешен тот, у кого лучше команда. Н</a:t>
            </a:r>
            <a:r>
              <a:rPr lang="ru-RU" sz="2800" dirty="0" smtClean="0"/>
              <a:t>ужны  грамотные специалисты </a:t>
            </a:r>
            <a:r>
              <a:rPr lang="ru-RU" sz="2800" dirty="0"/>
              <a:t>в каждом эшелоне.</a:t>
            </a:r>
          </a:p>
          <a:p>
            <a:r>
              <a:rPr lang="ru-RU" sz="2800" dirty="0" smtClean="0"/>
              <a:t> </a:t>
            </a:r>
            <a:r>
              <a:rPr lang="ru-RU" sz="2800" dirty="0"/>
              <a:t> Обучение персонала может проводиться в течение года или непосредственно перед самой выставкой.</a:t>
            </a:r>
          </a:p>
        </p:txBody>
      </p:sp>
    </p:spTree>
    <p:extLst>
      <p:ext uri="{BB962C8B-B14F-4D97-AF65-F5344CB8AC3E}">
        <p14:creationId xmlns:p14="http://schemas.microsoft.com/office/powerpoint/2010/main" val="237225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404664"/>
            <a:ext cx="8424935" cy="2520280"/>
          </a:xfrm>
        </p:spPr>
        <p:txBody>
          <a:bodyPr/>
          <a:lstStyle/>
          <a:p>
            <a:pPr marL="0" indent="0" algn="ctr">
              <a:buNone/>
            </a:pPr>
            <a:endParaRPr lang="ru-RU" sz="3600" dirty="0">
              <a:solidFill>
                <a:schemeClr val="tx1"/>
              </a:solidFill>
            </a:endParaRPr>
          </a:p>
        </p:txBody>
      </p:sp>
      <p:sp>
        <p:nvSpPr>
          <p:cNvPr id="3" name="Объект 2"/>
          <p:cNvSpPr>
            <a:spLocks noGrp="1"/>
          </p:cNvSpPr>
          <p:nvPr>
            <p:ph sz="quarter" idx="13"/>
          </p:nvPr>
        </p:nvSpPr>
        <p:spPr>
          <a:xfrm>
            <a:off x="251520" y="764704"/>
            <a:ext cx="8640960" cy="3816424"/>
          </a:xfrm>
        </p:spPr>
        <p:txBody>
          <a:bodyPr>
            <a:noAutofit/>
          </a:bodyPr>
          <a:lstStyle/>
          <a:p>
            <a:r>
              <a:rPr lang="ru-RU" sz="2800" dirty="0"/>
              <a:t>В любом случае тренинги необходимо проводить по определенной системе, необходимо обратить особое внимание на следующие педагогические и психологические правила:</a:t>
            </a:r>
          </a:p>
          <a:p>
            <a:r>
              <a:rPr lang="ru-RU" sz="2800" dirty="0"/>
              <a:t>– обязательно </a:t>
            </a:r>
            <a:r>
              <a:rPr lang="ru-RU" sz="2800" dirty="0" smtClean="0"/>
              <a:t>сформулировать </a:t>
            </a:r>
            <a:r>
              <a:rPr lang="ru-RU" sz="2800" dirty="0"/>
              <a:t>цели и задачи, которые стоят перед всеми участниками процесса обучения;</a:t>
            </a:r>
          </a:p>
          <a:p>
            <a:r>
              <a:rPr lang="ru-RU" sz="2800" dirty="0"/>
              <a:t>– </a:t>
            </a:r>
            <a:r>
              <a:rPr lang="ru-RU" sz="2800" dirty="0" smtClean="0"/>
              <a:t>рассказать, </a:t>
            </a:r>
            <a:r>
              <a:rPr lang="ru-RU" sz="2800" dirty="0"/>
              <a:t>что и в каком объеме слушатели должны знать к концу обучения;</a:t>
            </a:r>
          </a:p>
          <a:p>
            <a:r>
              <a:rPr lang="ru-RU" sz="2800" dirty="0"/>
              <a:t>– </a:t>
            </a:r>
            <a:r>
              <a:rPr lang="ru-RU" sz="2800" dirty="0" smtClean="0"/>
              <a:t>сообщить </a:t>
            </a:r>
            <a:r>
              <a:rPr lang="ru-RU" sz="2800" dirty="0"/>
              <a:t>сроки, продолжительность и регулярность занятий;</a:t>
            </a:r>
          </a:p>
          <a:p>
            <a:endParaRPr lang="ru-RU" sz="3600" dirty="0"/>
          </a:p>
        </p:txBody>
      </p:sp>
    </p:spTree>
    <p:extLst>
      <p:ext uri="{BB962C8B-B14F-4D97-AF65-F5344CB8AC3E}">
        <p14:creationId xmlns:p14="http://schemas.microsoft.com/office/powerpoint/2010/main" val="2257809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07504" y="404664"/>
            <a:ext cx="8928992" cy="6120680"/>
          </a:xfrm>
        </p:spPr>
        <p:txBody>
          <a:bodyPr>
            <a:noAutofit/>
          </a:bodyPr>
          <a:lstStyle/>
          <a:p>
            <a:r>
              <a:rPr lang="ru-RU" sz="2800" dirty="0" smtClean="0"/>
              <a:t>- обучение </a:t>
            </a:r>
            <a:r>
              <a:rPr lang="ru-RU" sz="2800" dirty="0"/>
              <a:t>будет эффективным, если у слушателей будет мотивация и желание обучаться, в противном случае успеха достигнуть трудно;</a:t>
            </a:r>
          </a:p>
          <a:p>
            <a:r>
              <a:rPr lang="ru-RU" sz="2800" dirty="0"/>
              <a:t>– </a:t>
            </a:r>
            <a:r>
              <a:rPr lang="ru-RU" sz="2800" dirty="0" smtClean="0"/>
              <a:t>необходимо рассказать, </a:t>
            </a:r>
            <a:r>
              <a:rPr lang="ru-RU" sz="2800" dirty="0"/>
              <a:t>как, когда и кто будет контролировать усвоение теоретических знаний и практического материала</a:t>
            </a:r>
            <a:r>
              <a:rPr lang="ru-RU" sz="2800" dirty="0" smtClean="0"/>
              <a:t>.</a:t>
            </a:r>
          </a:p>
          <a:p>
            <a:pPr marL="45720" indent="0">
              <a:buNone/>
            </a:pPr>
            <a:r>
              <a:rPr lang="ru-RU" sz="2800" dirty="0" smtClean="0"/>
              <a:t>     Для </a:t>
            </a:r>
            <a:r>
              <a:rPr lang="ru-RU" sz="2800" dirty="0"/>
              <a:t>того чтобы каждый сотрудник получил и сохранил позитивный настрой на обучение, рекомендуется</a:t>
            </a:r>
            <a:r>
              <a:rPr lang="ru-RU" sz="2800" dirty="0" smtClean="0"/>
              <a:t>:</a:t>
            </a:r>
          </a:p>
          <a:p>
            <a:pPr marL="45720" indent="0">
              <a:buNone/>
            </a:pPr>
            <a:r>
              <a:rPr lang="ru-RU" sz="2800" dirty="0"/>
              <a:t> </a:t>
            </a:r>
            <a:r>
              <a:rPr lang="ru-RU" sz="2800" dirty="0" smtClean="0"/>
              <a:t>- аргументированно </a:t>
            </a:r>
            <a:r>
              <a:rPr lang="ru-RU" sz="2800" dirty="0"/>
              <a:t>объяснить пользу обучения для результативного участия в выставке и персонально для сотрудника фирмы;</a:t>
            </a:r>
          </a:p>
          <a:p>
            <a:endParaRPr lang="ru-RU" sz="3600" dirty="0"/>
          </a:p>
        </p:txBody>
      </p:sp>
    </p:spTree>
    <p:extLst>
      <p:ext uri="{BB962C8B-B14F-4D97-AF65-F5344CB8AC3E}">
        <p14:creationId xmlns:p14="http://schemas.microsoft.com/office/powerpoint/2010/main" val="1873313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23528" y="476672"/>
            <a:ext cx="8424936" cy="6120680"/>
          </a:xfrm>
        </p:spPr>
        <p:txBody>
          <a:bodyPr>
            <a:noAutofit/>
          </a:bodyPr>
          <a:lstStyle/>
          <a:p>
            <a:r>
              <a:rPr lang="ru-RU" sz="2800" dirty="0"/>
              <a:t>В практической деятельности российских фирм важны по крайней мере три принципа:</a:t>
            </a:r>
          </a:p>
          <a:p>
            <a:r>
              <a:rPr lang="ru-RU" sz="2800" dirty="0"/>
              <a:t>– планы работы на выставке должны разрабатывать прежде всего те специалисты, которые затем будут претворять их в жизнь на выставке;</a:t>
            </a:r>
          </a:p>
          <a:p>
            <a:r>
              <a:rPr lang="ru-RU" sz="2800" dirty="0"/>
              <a:t>– уровень компетенции персонала в планировании должен соответствовать доступу к ресурсам фирмы;</a:t>
            </a:r>
          </a:p>
          <a:p>
            <a:r>
              <a:rPr lang="ru-RU" sz="2800" dirty="0"/>
              <a:t>– необходимо обеспечить гибкость и адаптивность планирования в соответствии с изменениями как во внешней, так и во внутренней среде фирмы.</a:t>
            </a:r>
          </a:p>
          <a:p>
            <a:endParaRPr lang="ru-RU" sz="2800" dirty="0"/>
          </a:p>
          <a:p>
            <a:endParaRPr lang="ru-RU" sz="2800" dirty="0"/>
          </a:p>
        </p:txBody>
      </p:sp>
    </p:spTree>
    <p:extLst>
      <p:ext uri="{BB962C8B-B14F-4D97-AF65-F5344CB8AC3E}">
        <p14:creationId xmlns:p14="http://schemas.microsoft.com/office/powerpoint/2010/main" val="21070984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731520"/>
            <a:ext cx="8136904" cy="5505792"/>
          </a:xfrm>
        </p:spPr>
        <p:txBody>
          <a:bodyPr>
            <a:noAutofit/>
          </a:bodyPr>
          <a:lstStyle/>
          <a:p>
            <a:r>
              <a:rPr lang="ru-RU" sz="2800" dirty="0"/>
              <a:t>– интересно, наглядно и увлекательно представлять содержание обучения и учебный материал;</a:t>
            </a:r>
          </a:p>
          <a:p>
            <a:r>
              <a:rPr lang="ru-RU" sz="2800" dirty="0"/>
              <a:t>– возбуждать у слушателей заинтересованность и любопытство;</a:t>
            </a:r>
          </a:p>
          <a:p>
            <a:r>
              <a:rPr lang="ru-RU" sz="2800" dirty="0"/>
              <a:t>– активизировать сотрудничество между преподавателем и слушателями;</a:t>
            </a:r>
          </a:p>
          <a:p>
            <a:r>
              <a:rPr lang="ru-RU" sz="2800" dirty="0"/>
              <a:t>– занимательно и </a:t>
            </a:r>
            <a:r>
              <a:rPr lang="ru-RU" sz="2800" dirty="0" smtClean="0"/>
              <a:t>увлекательно</a:t>
            </a:r>
          </a:p>
          <a:p>
            <a:pPr marL="45720" indent="0">
              <a:buNone/>
            </a:pPr>
            <a:r>
              <a:rPr lang="ru-RU" sz="2800" dirty="0"/>
              <a:t> </a:t>
            </a:r>
            <a:r>
              <a:rPr lang="ru-RU" sz="2800" dirty="0" smtClean="0"/>
              <a:t> </a:t>
            </a:r>
            <a:r>
              <a:rPr lang="ru-RU" sz="2800" dirty="0"/>
              <a:t>строить процесс обучения.</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4017" y="4077072"/>
            <a:ext cx="2919983" cy="2637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2472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24578" name="Объект 2"/>
          <p:cNvSpPr>
            <a:spLocks noGrp="1"/>
          </p:cNvSpPr>
          <p:nvPr>
            <p:ph sz="quarter" idx="13"/>
          </p:nvPr>
        </p:nvSpPr>
        <p:spPr>
          <a:xfrm>
            <a:off x="250825" y="404813"/>
            <a:ext cx="8424863" cy="6119812"/>
          </a:xfrm>
        </p:spPr>
        <p:txBody>
          <a:bodyPr>
            <a:normAutofit lnSpcReduction="10000"/>
          </a:bodyPr>
          <a:lstStyle/>
          <a:p>
            <a:pPr eaLnBrk="1" hangingPunct="1"/>
            <a:r>
              <a:rPr lang="ru-RU" sz="3200" smtClean="0"/>
              <a:t>При определении количества персонала необходимо исходить из целевой задачи участия в выставке – сохранение старых и приобретение новых клиентов, и учитывать:</a:t>
            </a:r>
          </a:p>
          <a:p>
            <a:pPr eaLnBrk="1" hangingPunct="1"/>
            <a:r>
              <a:rPr lang="ru-RU" sz="3200" smtClean="0"/>
              <a:t>-  число ожидаемых посетителей, в том числе целевых,</a:t>
            </a:r>
          </a:p>
          <a:p>
            <a:pPr eaLnBrk="1" hangingPunct="1"/>
            <a:r>
              <a:rPr lang="ru-RU" sz="3200" smtClean="0"/>
              <a:t>- плотность потока и активность посетителей;</a:t>
            </a:r>
          </a:p>
          <a:p>
            <a:pPr eaLnBrk="1" hangingPunct="1"/>
            <a:r>
              <a:rPr lang="ru-RU" sz="3200" smtClean="0"/>
              <a:t>-  время работы стенда или раздела;</a:t>
            </a:r>
          </a:p>
          <a:p>
            <a:pPr eaLnBrk="1" hangingPunct="1"/>
            <a:r>
              <a:rPr lang="ru-RU" sz="3200" smtClean="0"/>
              <a:t>-  количество экспонатов на стенде или в разделе;</a:t>
            </a:r>
          </a:p>
        </p:txBody>
      </p:sp>
    </p:spTree>
    <p:extLst>
      <p:ext uri="{BB962C8B-B14F-4D97-AF65-F5344CB8AC3E}">
        <p14:creationId xmlns:p14="http://schemas.microsoft.com/office/powerpoint/2010/main" val="25062902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25602" name="Объект 2"/>
          <p:cNvSpPr>
            <a:spLocks noGrp="1"/>
          </p:cNvSpPr>
          <p:nvPr>
            <p:ph sz="quarter" idx="13"/>
          </p:nvPr>
        </p:nvSpPr>
        <p:spPr>
          <a:xfrm>
            <a:off x="179388" y="188913"/>
            <a:ext cx="8785225" cy="6048375"/>
          </a:xfrm>
        </p:spPr>
        <p:txBody>
          <a:bodyPr/>
          <a:lstStyle/>
          <a:p>
            <a:pPr eaLnBrk="1" hangingPunct="1"/>
            <a:r>
              <a:rPr lang="ru-RU" sz="3200" smtClean="0">
                <a:latin typeface="Wingdings-Regular"/>
              </a:rPr>
              <a:t>- </a:t>
            </a:r>
            <a:r>
              <a:rPr lang="ru-RU" sz="3200" smtClean="0">
                <a:latin typeface="TimesNewRomanPSMT" charset="-52"/>
              </a:rPr>
              <a:t>сложность экспонатов и методов демонстрации;</a:t>
            </a:r>
          </a:p>
          <a:p>
            <a:pPr eaLnBrk="1" hangingPunct="1"/>
            <a:r>
              <a:rPr lang="ru-RU" sz="3200" smtClean="0">
                <a:latin typeface="Wingdings-Regular"/>
              </a:rPr>
              <a:t>-  </a:t>
            </a:r>
            <a:r>
              <a:rPr lang="ru-RU" sz="3200" smtClean="0">
                <a:latin typeface="TimesNewRomanPSMT" charset="-52"/>
              </a:rPr>
              <a:t>число стендов или разделов выставки (для возможного изучения партнеров или конкурентов);</a:t>
            </a:r>
          </a:p>
          <a:p>
            <a:pPr eaLnBrk="1" hangingPunct="1"/>
            <a:r>
              <a:rPr lang="ru-RU" sz="3200" smtClean="0">
                <a:latin typeface="Wingdings-Regular"/>
              </a:rPr>
              <a:t>- </a:t>
            </a:r>
            <a:r>
              <a:rPr lang="ru-RU" sz="3200" smtClean="0">
                <a:latin typeface="TimesNewRomanPSMT" charset="-52"/>
              </a:rPr>
              <a:t>финансовые и трудовые ресурсы;</a:t>
            </a:r>
          </a:p>
          <a:p>
            <a:pPr eaLnBrk="1" hangingPunct="1"/>
            <a:r>
              <a:rPr lang="ru-RU" sz="3200" smtClean="0">
                <a:latin typeface="Wingdings-Regular"/>
              </a:rPr>
              <a:t>-  </a:t>
            </a:r>
            <a:r>
              <a:rPr lang="ru-RU" sz="3200" smtClean="0">
                <a:latin typeface="TimesNewRomanPSMT" charset="-52"/>
              </a:rPr>
              <a:t>другие факторы (физическая выносливость специалистов, трудовое законодательство, наличие в стране проведения ярмарки местных специалистов, визовый режим и т.п.).</a:t>
            </a:r>
          </a:p>
        </p:txBody>
      </p:sp>
    </p:spTree>
    <p:extLst>
      <p:ext uri="{BB962C8B-B14F-4D97-AF65-F5344CB8AC3E}">
        <p14:creationId xmlns:p14="http://schemas.microsoft.com/office/powerpoint/2010/main" val="94266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26626" name="Объект 2"/>
          <p:cNvSpPr>
            <a:spLocks noGrp="1"/>
          </p:cNvSpPr>
          <p:nvPr>
            <p:ph sz="quarter" idx="13"/>
          </p:nvPr>
        </p:nvSpPr>
        <p:spPr>
          <a:xfrm>
            <a:off x="395288" y="476250"/>
            <a:ext cx="8280400" cy="4248150"/>
          </a:xfrm>
        </p:spPr>
        <p:txBody>
          <a:bodyPr>
            <a:noAutofit/>
          </a:bodyPr>
          <a:lstStyle/>
          <a:p>
            <a:pPr eaLnBrk="1" hangingPunct="1"/>
            <a:r>
              <a:rPr lang="ru-RU" sz="3200" dirty="0" smtClean="0">
                <a:latin typeface="TimesNewRomanPSMT" charset="-52"/>
              </a:rPr>
              <a:t>Поэтому персонал должен иметь достаточные знания о:</a:t>
            </a:r>
          </a:p>
          <a:p>
            <a:pPr eaLnBrk="1" hangingPunct="1"/>
            <a:r>
              <a:rPr lang="ru-RU" sz="3200" dirty="0" smtClean="0">
                <a:latin typeface="Wingdings-Regular"/>
              </a:rPr>
              <a:t>-  </a:t>
            </a:r>
            <a:r>
              <a:rPr lang="ru-RU" sz="3200" dirty="0" smtClean="0">
                <a:latin typeface="TimesNewRomanPSMT" charset="-52"/>
              </a:rPr>
              <a:t>собственном предложении товаров и услуг,</a:t>
            </a:r>
          </a:p>
          <a:p>
            <a:pPr eaLnBrk="1" hangingPunct="1"/>
            <a:r>
              <a:rPr lang="ru-RU" sz="3200" dirty="0" smtClean="0">
                <a:latin typeface="Wingdings-Regular"/>
              </a:rPr>
              <a:t>-  </a:t>
            </a:r>
            <a:r>
              <a:rPr lang="ru-RU" sz="3200" dirty="0" smtClean="0">
                <a:latin typeface="TimesNewRomanPSMT" charset="-52"/>
              </a:rPr>
              <a:t>ценах и условиях ценообразования,</a:t>
            </a:r>
          </a:p>
          <a:p>
            <a:pPr eaLnBrk="1" hangingPunct="1"/>
            <a:r>
              <a:rPr lang="ru-RU" sz="3200" dirty="0" smtClean="0">
                <a:latin typeface="Wingdings-Regular"/>
              </a:rPr>
              <a:t>-  </a:t>
            </a:r>
            <a:r>
              <a:rPr lang="ru-RU" sz="3200" dirty="0" smtClean="0">
                <a:latin typeface="TimesNewRomanPSMT" charset="-52"/>
              </a:rPr>
              <a:t>конкуренции и предложении конкурентов,</a:t>
            </a:r>
          </a:p>
          <a:p>
            <a:pPr eaLnBrk="1" hangingPunct="1"/>
            <a:r>
              <a:rPr lang="ru-RU" sz="3200" dirty="0" smtClean="0">
                <a:latin typeface="Wingdings-Regular"/>
              </a:rPr>
              <a:t>-  </a:t>
            </a:r>
            <a:r>
              <a:rPr lang="ru-RU" sz="3200" dirty="0" smtClean="0">
                <a:latin typeface="TimesNewRomanPSMT" charset="-52"/>
              </a:rPr>
              <a:t>целевой группе,</a:t>
            </a:r>
          </a:p>
          <a:p>
            <a:pPr eaLnBrk="1" hangingPunct="1"/>
            <a:r>
              <a:rPr lang="ru-RU" sz="3200" dirty="0" smtClean="0">
                <a:latin typeface="Wingdings-Regular"/>
              </a:rPr>
              <a:t>-  </a:t>
            </a:r>
            <a:r>
              <a:rPr lang="ru-RU" sz="3200" dirty="0" smtClean="0">
                <a:latin typeface="TimesNewRomanPSMT" charset="-52"/>
              </a:rPr>
              <a:t>составе посетителей выставки,</a:t>
            </a:r>
          </a:p>
          <a:p>
            <a:pPr eaLnBrk="1" hangingPunct="1"/>
            <a:r>
              <a:rPr lang="ru-RU" sz="3200" dirty="0" smtClean="0">
                <a:latin typeface="Wingdings-Regular"/>
              </a:rPr>
              <a:t>-  </a:t>
            </a:r>
            <a:r>
              <a:rPr lang="ru-RU" sz="3200" dirty="0" smtClean="0">
                <a:latin typeface="TimesNewRomanPSMT" charset="-52"/>
              </a:rPr>
              <a:t>важных клиентах и заинтересованных покупателях.</a:t>
            </a:r>
          </a:p>
        </p:txBody>
      </p:sp>
    </p:spTree>
    <p:extLst>
      <p:ext uri="{BB962C8B-B14F-4D97-AF65-F5344CB8AC3E}">
        <p14:creationId xmlns:p14="http://schemas.microsoft.com/office/powerpoint/2010/main" val="2406804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ъект 2"/>
          <p:cNvSpPr>
            <a:spLocks noGrp="1"/>
          </p:cNvSpPr>
          <p:nvPr>
            <p:ph sz="quarter" idx="13"/>
          </p:nvPr>
        </p:nvSpPr>
        <p:spPr>
          <a:xfrm>
            <a:off x="323850" y="476250"/>
            <a:ext cx="8496300" cy="5832475"/>
          </a:xfrm>
        </p:spPr>
        <p:txBody>
          <a:bodyPr/>
          <a:lstStyle/>
          <a:p>
            <a:pPr eaLnBrk="1" hangingPunct="1"/>
            <a:r>
              <a:rPr lang="ru-RU" sz="3200" smtClean="0">
                <a:latin typeface="TimesNewRomanPSMT" charset="-52"/>
              </a:rPr>
              <a:t>Помимо этого персонал должен быть проинформирован о правилах и распорядке работы стенда, значении выставки для всей отрасли, месте и территории выставки. Персонал должен быть готов вести письменный учет контактов с посетителями.</a:t>
            </a:r>
            <a:endParaRPr lang="ru-RU" sz="3200" smtClean="0"/>
          </a:p>
          <a:p>
            <a:pPr eaLnBrk="1" hangingPunct="1"/>
            <a:endParaRPr lang="ru-RU" smtClean="0"/>
          </a:p>
        </p:txBody>
      </p:sp>
    </p:spTree>
    <p:extLst>
      <p:ext uri="{BB962C8B-B14F-4D97-AF65-F5344CB8AC3E}">
        <p14:creationId xmlns:p14="http://schemas.microsoft.com/office/powerpoint/2010/main" val="2503981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28674" name="Объект 2"/>
          <p:cNvSpPr>
            <a:spLocks noGrp="1"/>
          </p:cNvSpPr>
          <p:nvPr>
            <p:ph sz="quarter" idx="13"/>
          </p:nvPr>
        </p:nvSpPr>
        <p:spPr>
          <a:xfrm>
            <a:off x="0" y="260350"/>
            <a:ext cx="9144000" cy="6597650"/>
          </a:xfrm>
        </p:spPr>
        <p:txBody>
          <a:bodyPr/>
          <a:lstStyle/>
          <a:p>
            <a:pPr eaLnBrk="1" hangingPunct="1"/>
            <a:r>
              <a:rPr lang="ru-RU" sz="3200" smtClean="0">
                <a:latin typeface="TimesNewRomanPSMT" charset="-52"/>
              </a:rPr>
              <a:t>У сотрудников бывает мало практического опыта в общении с посетителями, при этом многие убеждены, что умеют это делать. Поэтому выставочная команда должна готовиться и тренироваться для выполнения этой задачи, учиться ведению переговоров, методам аргументации и технике опроса.</a:t>
            </a:r>
          </a:p>
          <a:p>
            <a:pPr eaLnBrk="1" hangingPunct="1"/>
            <a:r>
              <a:rPr lang="ru-RU" sz="3200" smtClean="0">
                <a:latin typeface="TimesNewRomanPSMT" charset="-52"/>
              </a:rPr>
              <a:t>Лучше всего тренинг перед выставкой осуществлять в ходе семинаров, кроме того, существуют специальные печатные издания, а также учебные видеоматериалы. Нельзя экономить на обучении будущих стендистов.</a:t>
            </a:r>
          </a:p>
        </p:txBody>
      </p:sp>
    </p:spTree>
    <p:extLst>
      <p:ext uri="{BB962C8B-B14F-4D97-AF65-F5344CB8AC3E}">
        <p14:creationId xmlns:p14="http://schemas.microsoft.com/office/powerpoint/2010/main" val="4138848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95536" y="260648"/>
            <a:ext cx="8280920" cy="4464496"/>
          </a:xfrm>
        </p:spPr>
        <p:txBody>
          <a:bodyPr>
            <a:noAutofit/>
          </a:bodyPr>
          <a:lstStyle/>
          <a:p>
            <a:r>
              <a:rPr lang="ru-RU" sz="2800" dirty="0"/>
              <a:t>При работе на выставке каждый сотрудник второго эшелона, то есть специалист, работающий непосредственно на стенде, обязан быть </a:t>
            </a:r>
            <a:r>
              <a:rPr lang="ru-RU" sz="2800" dirty="0" smtClean="0"/>
              <a:t>психологом. </a:t>
            </a:r>
            <a:r>
              <a:rPr lang="ru-RU" sz="2800" dirty="0"/>
              <a:t>Это значит, что любой контакт с посетителем трансформируется в систему «психолог – клиент». Каждый посетитель индивидуален, однако с учетом определенных признаков любого посетителя можно классифицировать по типу поведения и темпераменту. Введем, с учетом мнения Я. Г. </a:t>
            </a:r>
            <a:r>
              <a:rPr lang="ru-RU" sz="2800" dirty="0" err="1"/>
              <a:t>Критсотакиса</a:t>
            </a:r>
            <a:r>
              <a:rPr lang="ru-RU" sz="2800" dirty="0"/>
              <a:t>, следующую классификацию:</a:t>
            </a:r>
            <a:r>
              <a:rPr lang="ru-RU" sz="2800" dirty="0" smtClean="0"/>
              <a:t> </a:t>
            </a:r>
            <a:endParaRPr lang="ru-RU" sz="2800" dirty="0"/>
          </a:p>
        </p:txBody>
      </p:sp>
    </p:spTree>
    <p:extLst>
      <p:ext uri="{BB962C8B-B14F-4D97-AF65-F5344CB8AC3E}">
        <p14:creationId xmlns:p14="http://schemas.microsoft.com/office/powerpoint/2010/main" val="42622819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332656"/>
            <a:ext cx="6512511" cy="1143000"/>
          </a:xfrm>
        </p:spPr>
        <p:txBody>
          <a:bodyPr/>
          <a:lstStyle/>
          <a:p>
            <a:pPr algn="ctr"/>
            <a:endParaRPr lang="ru-RU" sz="3200" dirty="0"/>
          </a:p>
        </p:txBody>
      </p:sp>
      <p:sp>
        <p:nvSpPr>
          <p:cNvPr id="3" name="Объект 2"/>
          <p:cNvSpPr>
            <a:spLocks noGrp="1"/>
          </p:cNvSpPr>
          <p:nvPr>
            <p:ph sz="quarter" idx="13"/>
          </p:nvPr>
        </p:nvSpPr>
        <p:spPr>
          <a:xfrm>
            <a:off x="323528" y="0"/>
            <a:ext cx="8712968" cy="6858000"/>
          </a:xfrm>
        </p:spPr>
        <p:txBody>
          <a:bodyPr>
            <a:normAutofit fontScale="92500" lnSpcReduction="10000"/>
          </a:bodyPr>
          <a:lstStyle/>
          <a:p>
            <a:r>
              <a:rPr lang="ru-RU" sz="2800" dirty="0"/>
              <a:t>– рационалисты;</a:t>
            </a:r>
          </a:p>
          <a:p>
            <a:r>
              <a:rPr lang="ru-RU" sz="2800" dirty="0"/>
              <a:t>– фланеры;</a:t>
            </a:r>
          </a:p>
          <a:p>
            <a:r>
              <a:rPr lang="ru-RU" sz="2800" dirty="0"/>
              <a:t>– неуверенные в себе;</a:t>
            </a:r>
          </a:p>
          <a:p>
            <a:r>
              <a:rPr lang="ru-RU" sz="2800" dirty="0"/>
              <a:t>– властные;</a:t>
            </a:r>
          </a:p>
          <a:p>
            <a:r>
              <a:rPr lang="ru-RU" sz="2800" dirty="0"/>
              <a:t>– нервозные;</a:t>
            </a:r>
          </a:p>
          <a:p>
            <a:r>
              <a:rPr lang="ru-RU" sz="2800" dirty="0"/>
              <a:t>– новаторы;</a:t>
            </a:r>
          </a:p>
          <a:p>
            <a:r>
              <a:rPr lang="ru-RU" sz="2800" dirty="0"/>
              <a:t>– случайные;</a:t>
            </a:r>
          </a:p>
          <a:p>
            <a:r>
              <a:rPr lang="ru-RU" sz="2800" dirty="0"/>
              <a:t>– туристы;</a:t>
            </a:r>
          </a:p>
          <a:p>
            <a:r>
              <a:rPr lang="ru-RU" sz="2800" dirty="0"/>
              <a:t>– воображалы;</a:t>
            </a:r>
          </a:p>
          <a:p>
            <a:r>
              <a:rPr lang="ru-RU" sz="2800" dirty="0"/>
              <a:t>– </a:t>
            </a:r>
            <a:r>
              <a:rPr lang="ru-RU" sz="2800" dirty="0" err="1"/>
              <a:t>бумагоеды</a:t>
            </a:r>
            <a:r>
              <a:rPr lang="ru-RU" sz="2800" dirty="0"/>
              <a:t>;</a:t>
            </a:r>
          </a:p>
          <a:p>
            <a:r>
              <a:rPr lang="ru-RU" sz="2800" dirty="0"/>
              <a:t>– застенчивые;</a:t>
            </a:r>
          </a:p>
          <a:p>
            <a:r>
              <a:rPr lang="ru-RU" sz="2800" dirty="0"/>
              <a:t>– франты;</a:t>
            </a:r>
          </a:p>
          <a:p>
            <a:r>
              <a:rPr lang="ru-RU" sz="2800" dirty="0"/>
              <a:t>– грубияны;</a:t>
            </a:r>
          </a:p>
          <a:p>
            <a:r>
              <a:rPr lang="ru-RU" sz="2800" dirty="0"/>
              <a:t>– шпионы.</a:t>
            </a:r>
          </a:p>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556792"/>
            <a:ext cx="2972916" cy="4349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39292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251520" y="260648"/>
            <a:ext cx="8712968" cy="6597352"/>
          </a:xfrm>
        </p:spPr>
        <p:txBody>
          <a:bodyPr>
            <a:normAutofit fontScale="92500" lnSpcReduction="10000"/>
          </a:bodyPr>
          <a:lstStyle/>
          <a:p>
            <a:r>
              <a:rPr lang="ru-RU" sz="2800" dirty="0"/>
              <a:t>Всех посетителей выставки условно можно подразделить на следующие категории:</a:t>
            </a:r>
          </a:p>
          <a:p>
            <a:r>
              <a:rPr lang="ru-RU" sz="2800" dirty="0"/>
              <a:t>– реальные покупатели;</a:t>
            </a:r>
          </a:p>
          <a:p>
            <a:r>
              <a:rPr lang="ru-RU" sz="2800" dirty="0"/>
              <a:t>– любопытные;</a:t>
            </a:r>
          </a:p>
          <a:p>
            <a:r>
              <a:rPr lang="ru-RU" sz="2800" dirty="0"/>
              <a:t>– любители макулатуры;</a:t>
            </a:r>
          </a:p>
          <a:p>
            <a:r>
              <a:rPr lang="ru-RU" sz="2800" dirty="0"/>
              <a:t>– зеваки;</a:t>
            </a:r>
          </a:p>
          <a:p>
            <a:r>
              <a:rPr lang="ru-RU" sz="2800" dirty="0"/>
              <a:t>– круглые глаза;</a:t>
            </a:r>
          </a:p>
          <a:p>
            <a:r>
              <a:rPr lang="ru-RU" sz="2800" dirty="0"/>
              <a:t>– игроки;</a:t>
            </a:r>
          </a:p>
          <a:p>
            <a:r>
              <a:rPr lang="ru-RU" sz="2800" dirty="0"/>
              <a:t>– ястребы;</a:t>
            </a:r>
          </a:p>
          <a:p>
            <a:r>
              <a:rPr lang="ru-RU" sz="2800" dirty="0"/>
              <a:t>– крохоборы;</a:t>
            </a:r>
          </a:p>
          <a:p>
            <a:r>
              <a:rPr lang="ru-RU" sz="2800" dirty="0"/>
              <a:t>– индифферентные зрители;</a:t>
            </a:r>
          </a:p>
          <a:p>
            <a:r>
              <a:rPr lang="ru-RU" sz="2800" dirty="0"/>
              <a:t>– искатели работы;</a:t>
            </a:r>
          </a:p>
          <a:p>
            <a:r>
              <a:rPr lang="ru-RU" sz="2800" dirty="0"/>
              <a:t>– назойливые мухи;</a:t>
            </a:r>
          </a:p>
          <a:p>
            <a:r>
              <a:rPr lang="ru-RU" sz="2800" dirty="0"/>
              <a:t>– тихие и незаметные.</a:t>
            </a:r>
          </a:p>
          <a:p>
            <a:pPr marL="45720" indent="0">
              <a:buNone/>
            </a:pPr>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2060848"/>
            <a:ext cx="3267980" cy="29085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14754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79512" y="260648"/>
            <a:ext cx="8568952" cy="6408712"/>
          </a:xfrm>
        </p:spPr>
        <p:txBody>
          <a:bodyPr>
            <a:normAutofit/>
          </a:bodyPr>
          <a:lstStyle/>
          <a:p>
            <a:r>
              <a:rPr lang="ru-RU" sz="3200" dirty="0"/>
              <a:t>Посетителей выставки можно подразделить на следующие поведенческие типы личностей:</a:t>
            </a:r>
          </a:p>
          <a:p>
            <a:r>
              <a:rPr lang="ru-RU" sz="3200" dirty="0"/>
              <a:t>– доминирующие;</a:t>
            </a:r>
          </a:p>
          <a:p>
            <a:r>
              <a:rPr lang="ru-RU" sz="3200" dirty="0"/>
              <a:t>– непосредственные;</a:t>
            </a:r>
          </a:p>
          <a:p>
            <a:r>
              <a:rPr lang="ru-RU" sz="3200" dirty="0"/>
              <a:t>– зависимые;</a:t>
            </a:r>
          </a:p>
          <a:p>
            <a:r>
              <a:rPr lang="ru-RU" sz="3200" dirty="0"/>
              <a:t>– скептики.</a:t>
            </a:r>
          </a:p>
          <a:p>
            <a:pPr marL="45720" indent="0">
              <a:buNone/>
            </a:pPr>
            <a:r>
              <a:rPr lang="ru-RU" sz="3200" dirty="0" smtClean="0"/>
              <a:t>   Если  </a:t>
            </a:r>
            <a:r>
              <a:rPr lang="ru-RU" sz="3200" dirty="0"/>
              <a:t>правильно определить тип личности посетителя, то сможете выбрать эффективные способы воздействия на него.</a:t>
            </a:r>
          </a:p>
        </p:txBody>
      </p:sp>
    </p:spTree>
    <p:extLst>
      <p:ext uri="{BB962C8B-B14F-4D97-AF65-F5344CB8AC3E}">
        <p14:creationId xmlns:p14="http://schemas.microsoft.com/office/powerpoint/2010/main" val="2241076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16386" name="Объект 2"/>
          <p:cNvSpPr>
            <a:spLocks noGrp="1"/>
          </p:cNvSpPr>
          <p:nvPr>
            <p:ph sz="quarter" idx="13"/>
          </p:nvPr>
        </p:nvSpPr>
        <p:spPr>
          <a:xfrm>
            <a:off x="395288" y="404813"/>
            <a:ext cx="8424862" cy="5865812"/>
          </a:xfrm>
        </p:spPr>
        <p:txBody>
          <a:bodyPr/>
          <a:lstStyle/>
          <a:p>
            <a:pPr eaLnBrk="1" hangingPunct="1"/>
            <a:r>
              <a:rPr lang="ru-RU" sz="3200" b="1" i="1" dirty="0" smtClean="0">
                <a:latin typeface="TimesNewRomanPS-BoldItalicMT"/>
              </a:rPr>
              <a:t>Планирование и подбор персонала. </a:t>
            </a:r>
            <a:r>
              <a:rPr lang="ru-RU" sz="3200" dirty="0" smtClean="0">
                <a:latin typeface="TimesNewRomanPSMT" charset="-52"/>
              </a:rPr>
              <a:t>Под персоналом стенда понимается совокупность лиц (с основными и вспомогательными функциями), на которых лежит ответственность за участие фирмы в конкретном выставочном мероприятии. При выборе сотрудников следует руководствоваться требованиями, предъявляемыми к их профессиональным и личным качествам.</a:t>
            </a:r>
            <a:endParaRPr lang="ru-RU" sz="3200" dirty="0" smtClean="0"/>
          </a:p>
          <a:p>
            <a:pPr eaLnBrk="1" hangingPunct="1"/>
            <a:endParaRPr lang="ru-RU" sz="2800" dirty="0" smtClean="0"/>
          </a:p>
        </p:txBody>
      </p:sp>
    </p:spTree>
    <p:extLst>
      <p:ext uri="{BB962C8B-B14F-4D97-AF65-F5344CB8AC3E}">
        <p14:creationId xmlns:p14="http://schemas.microsoft.com/office/powerpoint/2010/main" val="35108802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251520" y="404664"/>
            <a:ext cx="8640960" cy="6120680"/>
          </a:xfrm>
        </p:spPr>
        <p:txBody>
          <a:bodyPr>
            <a:normAutofit/>
          </a:bodyPr>
          <a:lstStyle/>
          <a:p>
            <a:r>
              <a:rPr lang="ru-RU" sz="3200" b="1" dirty="0"/>
              <a:t>Доминирующие </a:t>
            </a:r>
            <a:r>
              <a:rPr lang="ru-RU" sz="3200" dirty="0"/>
              <a:t>– полны сил, настойчивы, динамичны, напористы и очень любят управлять. Как правило, действуют быстро, на ходу схватывают </a:t>
            </a:r>
            <a:r>
              <a:rPr lang="ru-RU" sz="3200" dirty="0" smtClean="0"/>
              <a:t>суть проблемы</a:t>
            </a:r>
            <a:r>
              <a:rPr lang="ru-RU" sz="3200" dirty="0"/>
              <a:t>, заинтересованы в экономии ресурсов, в том числе и времени, не распыляются по мелочам. Они любят твердое рукопожатие и открытый взгляд.</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4553655"/>
            <a:ext cx="1685156" cy="2296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84758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96944" cy="1368152"/>
          </a:xfrm>
        </p:spPr>
        <p:txBody>
          <a:bodyPr/>
          <a:lstStyle/>
          <a:p>
            <a:pPr algn="ctr"/>
            <a:endParaRPr lang="ru-RU" sz="3200" dirty="0"/>
          </a:p>
        </p:txBody>
      </p:sp>
      <p:sp>
        <p:nvSpPr>
          <p:cNvPr id="3" name="Объект 2"/>
          <p:cNvSpPr>
            <a:spLocks noGrp="1"/>
          </p:cNvSpPr>
          <p:nvPr>
            <p:ph sz="quarter" idx="13"/>
          </p:nvPr>
        </p:nvSpPr>
        <p:spPr>
          <a:xfrm>
            <a:off x="395536" y="404664"/>
            <a:ext cx="8496944" cy="3888432"/>
          </a:xfrm>
        </p:spPr>
        <p:txBody>
          <a:bodyPr>
            <a:normAutofit fontScale="92500"/>
          </a:bodyPr>
          <a:lstStyle/>
          <a:p>
            <a:r>
              <a:rPr lang="ru-RU" sz="3600" b="1" dirty="0"/>
              <a:t>Непосредственные </a:t>
            </a:r>
            <a:r>
              <a:rPr lang="ru-RU" sz="3600" dirty="0"/>
              <a:t>– открыты, эмоциональны, активны, импульсивны, довольно легко поддаются убеждениям. Обычно любят много говорить, но не умеют слушать. Как правило, ждут одобрения. Они склонны к риску и спонтанно принимают решения.</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7708" y="4038828"/>
            <a:ext cx="2622443" cy="2708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4658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0" y="0"/>
            <a:ext cx="9144000" cy="6336704"/>
          </a:xfrm>
        </p:spPr>
        <p:txBody>
          <a:bodyPr>
            <a:noAutofit/>
          </a:bodyPr>
          <a:lstStyle/>
          <a:p>
            <a:r>
              <a:rPr lang="ru-RU" sz="2800" b="1" dirty="0"/>
              <a:t>Зависимые </a:t>
            </a:r>
            <a:r>
              <a:rPr lang="ru-RU" sz="2800" dirty="0"/>
              <a:t>– общительны, доброжелательны и приветливы. Как правило, постоянно ждут поддержки и </a:t>
            </a:r>
            <a:r>
              <a:rPr lang="ru-RU" sz="2800" dirty="0" smtClean="0"/>
              <a:t>одобрения</a:t>
            </a:r>
            <a:r>
              <a:rPr lang="ru-RU" sz="2800" dirty="0"/>
              <a:t>. Всегда слушают очень внимательно. Свое мнение могут изменить, если вы установите с ними доверительные отношения. При принятии решений для них важны гарантии и особенно чувство безопасности.</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645024"/>
            <a:ext cx="3600400" cy="2745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37765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23528" y="460079"/>
            <a:ext cx="8424936" cy="5793824"/>
          </a:xfrm>
        </p:spPr>
        <p:txBody>
          <a:bodyPr>
            <a:normAutofit/>
          </a:bodyPr>
          <a:lstStyle/>
          <a:p>
            <a:r>
              <a:rPr lang="ru-RU" sz="2800" b="1" dirty="0"/>
              <a:t>Скептики </a:t>
            </a:r>
            <a:r>
              <a:rPr lang="ru-RU" sz="2800" dirty="0"/>
              <a:t>– осторожны, настойчивы, организованны, пунктуальны и очень внимательны к деталям. Обычно действуют по своему графику и по своему режиму. Решения принимают на основании систематического сбора информации и логического анализа.</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140969"/>
            <a:ext cx="4896544" cy="3747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70476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23528" y="731520"/>
            <a:ext cx="8496944" cy="5505792"/>
          </a:xfrm>
        </p:spPr>
        <p:txBody>
          <a:bodyPr>
            <a:normAutofit lnSpcReduction="10000"/>
          </a:bodyPr>
          <a:lstStyle/>
          <a:p>
            <a:pPr marL="45720" indent="0" algn="just">
              <a:buNone/>
            </a:pPr>
            <a:r>
              <a:rPr lang="ru-RU" sz="3200" b="1" dirty="0" smtClean="0"/>
              <a:t>Время работы </a:t>
            </a:r>
          </a:p>
          <a:p>
            <a:pPr marL="45720" indent="0" algn="just">
              <a:buNone/>
            </a:pPr>
            <a:r>
              <a:rPr lang="ru-RU" sz="3200" b="1" dirty="0" smtClean="0"/>
              <a:t>стендистов</a:t>
            </a:r>
          </a:p>
          <a:p>
            <a:pPr marL="45720" indent="0" algn="ctr">
              <a:buNone/>
            </a:pPr>
            <a:endParaRPr lang="ru-RU" sz="3200" b="1" dirty="0"/>
          </a:p>
          <a:p>
            <a:r>
              <a:rPr lang="ru-RU" sz="2800" dirty="0" smtClean="0"/>
              <a:t>Первый </a:t>
            </a:r>
            <a:r>
              <a:rPr lang="ru-RU" sz="2800" dirty="0"/>
              <a:t>и третий эшелоны могут работать по четыре часа, а затем их, как правило, заменяют другие сотрудники.</a:t>
            </a:r>
          </a:p>
          <a:p>
            <a:r>
              <a:rPr lang="ru-RU" sz="2800" i="1" dirty="0"/>
              <a:t>Секрет успеха!</a:t>
            </a:r>
          </a:p>
          <a:p>
            <a:r>
              <a:rPr lang="ru-RU" sz="2800" i="1" dirty="0"/>
              <a:t>Отдых, по И. П. Павлову, – «это переключение деятельности». Персонал каждого эшелона в период отдыха может выполнять некоторые задачи другого эшелона.</a:t>
            </a:r>
          </a:p>
          <a:p>
            <a:pPr marL="45720" indent="0" algn="just">
              <a:buNone/>
            </a:pPr>
            <a:endParaRPr lang="ru-RU" sz="28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332656"/>
            <a:ext cx="2143125"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0264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95536" y="188640"/>
            <a:ext cx="8424936" cy="6264696"/>
          </a:xfrm>
        </p:spPr>
        <p:txBody>
          <a:bodyPr>
            <a:normAutofit fontScale="92500"/>
          </a:bodyPr>
          <a:lstStyle/>
          <a:p>
            <a:r>
              <a:rPr lang="ru-RU" sz="2800" dirty="0"/>
              <a:t>М</a:t>
            </a:r>
            <a:r>
              <a:rPr lang="ru-RU" sz="2800" dirty="0" smtClean="0"/>
              <a:t>аксимальная </a:t>
            </a:r>
            <a:r>
              <a:rPr lang="ru-RU" sz="2800" dirty="0"/>
              <a:t>эффективность работы на стенде достигается в случае смены персонала через каждые два часа. Это может быть режим: два часа работы – два часа отдыха. Для стендистов, работающих на наших выставках, это практически нереально, поскольку число специалистов на выставке всегда ограничено, поэтому руководителю стенда всегда нужно предусмотреть и запланировать перерывы для сотрудников и для себя, о чем обычно многие забывают.</a:t>
            </a:r>
          </a:p>
          <a:p>
            <a:r>
              <a:rPr lang="ru-RU" sz="2800" dirty="0"/>
              <a:t>Кроме того, </a:t>
            </a:r>
            <a:r>
              <a:rPr lang="ru-RU" sz="2800" dirty="0" smtClean="0"/>
              <a:t>иногда </a:t>
            </a:r>
            <a:r>
              <a:rPr lang="ru-RU" sz="2800" dirty="0"/>
              <a:t>необходимо предусмотреть одного или нескольких сотрудников в резерв, для возможной замены кого-то в случае болезни или других непредвиденных обстоятельств.</a:t>
            </a:r>
          </a:p>
          <a:p>
            <a:endParaRPr lang="ru-RU" dirty="0"/>
          </a:p>
        </p:txBody>
      </p:sp>
    </p:spTree>
    <p:extLst>
      <p:ext uri="{BB962C8B-B14F-4D97-AF65-F5344CB8AC3E}">
        <p14:creationId xmlns:p14="http://schemas.microsoft.com/office/powerpoint/2010/main" val="726474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251520" y="731520"/>
            <a:ext cx="8568952" cy="5721816"/>
          </a:xfrm>
        </p:spPr>
        <p:txBody>
          <a:bodyPr/>
          <a:lstStyle/>
          <a:p>
            <a:r>
              <a:rPr lang="ru-RU" sz="2800" b="1" dirty="0"/>
              <a:t>Планирование и управление работой стенда</a:t>
            </a:r>
          </a:p>
          <a:p>
            <a:r>
              <a:rPr lang="ru-RU" sz="2800" dirty="0"/>
              <a:t>Основными задачами руководителя стенда на этом этапе являются:</a:t>
            </a:r>
          </a:p>
          <a:p>
            <a:pPr marL="45720" indent="0">
              <a:buNone/>
            </a:pPr>
            <a:r>
              <a:rPr lang="ru-RU" sz="2800" dirty="0"/>
              <a:t>– приемка стенда у организаторов перед началом выставки;</a:t>
            </a:r>
          </a:p>
          <a:p>
            <a:pPr marL="45720" indent="0">
              <a:buNone/>
            </a:pPr>
            <a:r>
              <a:rPr lang="ru-RU" sz="2800" dirty="0"/>
              <a:t>– поручение конкретных заданий с указанием сроков руководителям эшелонов и отдельным сотрудникам</a:t>
            </a:r>
            <a:r>
              <a:rPr lang="ru-RU" sz="2800" dirty="0" smtClean="0"/>
              <a:t>;</a:t>
            </a:r>
          </a:p>
          <a:p>
            <a:pPr marL="45720" indent="0">
              <a:buNone/>
            </a:pPr>
            <a:r>
              <a:rPr lang="ru-RU" sz="2800" dirty="0"/>
              <a:t>– разработка рабочего плана для каждого эшелона и составление расписания для сотрудников стенда;</a:t>
            </a:r>
          </a:p>
          <a:p>
            <a:endParaRPr lang="ru-RU" dirty="0"/>
          </a:p>
        </p:txBody>
      </p:sp>
    </p:spTree>
    <p:extLst>
      <p:ext uri="{BB962C8B-B14F-4D97-AF65-F5344CB8AC3E}">
        <p14:creationId xmlns:p14="http://schemas.microsoft.com/office/powerpoint/2010/main" val="37326709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23528" y="332656"/>
            <a:ext cx="8496944" cy="6264696"/>
          </a:xfrm>
        </p:spPr>
        <p:txBody>
          <a:bodyPr/>
          <a:lstStyle/>
          <a:p>
            <a:r>
              <a:rPr lang="ru-RU" sz="2800" dirty="0"/>
              <a:t>– организация и прием важных посетителей;</a:t>
            </a:r>
          </a:p>
          <a:p>
            <a:r>
              <a:rPr lang="ru-RU" sz="2800" dirty="0"/>
              <a:t>– при необходимости оказание помощи сотрудникам в переговорах с клиентами;</a:t>
            </a:r>
          </a:p>
          <a:p>
            <a:r>
              <a:rPr lang="ru-RU" sz="2800" dirty="0"/>
              <a:t>– сбор, анализ и передача важной информации на фирму для принятия оперативных решений руководством.</a:t>
            </a:r>
          </a:p>
          <a:p>
            <a:pPr marL="45720" indent="0">
              <a:buNone/>
            </a:pPr>
            <a:endParaRPr lang="ru-RU"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3789040"/>
            <a:ext cx="3074610" cy="2039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69328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23528" y="188640"/>
            <a:ext cx="8568952" cy="6048672"/>
          </a:xfrm>
        </p:spPr>
        <p:txBody>
          <a:bodyPr>
            <a:normAutofit/>
          </a:bodyPr>
          <a:lstStyle/>
          <a:p>
            <a:r>
              <a:rPr lang="ru-RU" sz="2800" dirty="0"/>
              <a:t>Н</a:t>
            </a:r>
            <a:r>
              <a:rPr lang="ru-RU" sz="2800" dirty="0" smtClean="0"/>
              <a:t>езависимо </a:t>
            </a:r>
            <a:r>
              <a:rPr lang="ru-RU" sz="2800" dirty="0"/>
              <a:t>от количества эшелонов и общего числа сотрудников необходимо назначать заместителя руководителя стенда. Это связано с большой динамичностью на выставке, постоянно изменяющимися внешними условиями. Руководитель стенда иногда вынужден по непредвиденным заранее обстоятельствам покидать стенд на короткий или более продолжительный срок, поэтому заместитель руководителя стенда должен быть назначен заблаговременно.</a:t>
            </a:r>
          </a:p>
        </p:txBody>
      </p:sp>
    </p:spTree>
    <p:extLst>
      <p:ext uri="{BB962C8B-B14F-4D97-AF65-F5344CB8AC3E}">
        <p14:creationId xmlns:p14="http://schemas.microsoft.com/office/powerpoint/2010/main" val="39428809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76672"/>
            <a:ext cx="7848872" cy="648072"/>
          </a:xfrm>
        </p:spPr>
        <p:txBody>
          <a:bodyPr/>
          <a:lstStyle/>
          <a:p>
            <a:pPr marL="0" indent="0" algn="ctr">
              <a:buNone/>
            </a:pPr>
            <a:r>
              <a:rPr lang="ru-RU" sz="3200" dirty="0" smtClean="0"/>
              <a:t>Работа за пределами стенда</a:t>
            </a:r>
            <a:endParaRPr lang="ru-RU" sz="3200" dirty="0"/>
          </a:p>
        </p:txBody>
      </p:sp>
      <p:sp>
        <p:nvSpPr>
          <p:cNvPr id="3" name="Объект 2"/>
          <p:cNvSpPr>
            <a:spLocks noGrp="1"/>
          </p:cNvSpPr>
          <p:nvPr>
            <p:ph sz="quarter" idx="13"/>
          </p:nvPr>
        </p:nvSpPr>
        <p:spPr>
          <a:xfrm>
            <a:off x="251520" y="1196752"/>
            <a:ext cx="8892480" cy="5040560"/>
          </a:xfrm>
        </p:spPr>
        <p:txBody>
          <a:bodyPr>
            <a:noAutofit/>
          </a:bodyPr>
          <a:lstStyle/>
          <a:p>
            <a:r>
              <a:rPr lang="ru-RU" sz="3200" dirty="0"/>
              <a:t>П</a:t>
            </a:r>
            <a:r>
              <a:rPr lang="ru-RU" sz="3200" dirty="0" smtClean="0"/>
              <a:t>ервый </a:t>
            </a:r>
            <a:r>
              <a:rPr lang="ru-RU" sz="3200" dirty="0"/>
              <a:t>эшелон работает на территории выставки за пределами стенда, павильона или даже территории выставки. </a:t>
            </a:r>
            <a:endParaRPr lang="ru-RU" sz="3200" dirty="0" smtClean="0"/>
          </a:p>
          <a:p>
            <a:r>
              <a:rPr lang="ru-RU" sz="2800" i="1" dirty="0" smtClean="0"/>
              <a:t>Секрет </a:t>
            </a:r>
            <a:r>
              <a:rPr lang="ru-RU" sz="2800" i="1" dirty="0"/>
              <a:t>успеха!</a:t>
            </a:r>
          </a:p>
          <a:p>
            <a:r>
              <a:rPr lang="ru-RU" sz="2800" i="1" dirty="0"/>
              <a:t>Узнайте, где, как, в каких СМИ и какие способы по привлечению посетителей на стенд используют ваши соседи. Повторите или дополните свою рекламу с учетом значимости соседей. Обсудите с ними возможность совместного привлечения посетителей на ваши стенды. Превратите конкуренцию за посетителей в сотрудничество!</a:t>
            </a:r>
          </a:p>
          <a:p>
            <a:endParaRPr lang="ru-RU" sz="2800" dirty="0"/>
          </a:p>
        </p:txBody>
      </p:sp>
    </p:spTree>
    <p:extLst>
      <p:ext uri="{BB962C8B-B14F-4D97-AF65-F5344CB8AC3E}">
        <p14:creationId xmlns:p14="http://schemas.microsoft.com/office/powerpoint/2010/main" val="487785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17410" name="Объект 2"/>
          <p:cNvSpPr>
            <a:spLocks noGrp="1"/>
          </p:cNvSpPr>
          <p:nvPr>
            <p:ph sz="quarter" idx="13"/>
          </p:nvPr>
        </p:nvSpPr>
        <p:spPr>
          <a:xfrm>
            <a:off x="468313" y="549275"/>
            <a:ext cx="8135937" cy="5721350"/>
          </a:xfrm>
        </p:spPr>
        <p:txBody>
          <a:bodyPr>
            <a:normAutofit fontScale="92500"/>
          </a:bodyPr>
          <a:lstStyle/>
          <a:p>
            <a:pPr marL="44450" indent="0" eaLnBrk="1" hangingPunct="1">
              <a:buFont typeface="Georgia" pitchFamily="18" charset="0"/>
              <a:buNone/>
            </a:pPr>
            <a:r>
              <a:rPr lang="ru-RU" sz="3200" smtClean="0">
                <a:latin typeface="TimesNewRomanPSMT" charset="-52"/>
              </a:rPr>
              <a:t>     Квалифицированный специалист должен:</a:t>
            </a:r>
          </a:p>
          <a:p>
            <a:pPr marL="44450" indent="0" eaLnBrk="1" hangingPunct="1"/>
            <a:r>
              <a:rPr lang="ru-RU" sz="3200" smtClean="0">
                <a:latin typeface="Wingdings-Regular"/>
              </a:rPr>
              <a:t>-  </a:t>
            </a:r>
            <a:r>
              <a:rPr lang="ru-RU" sz="3200" smtClean="0">
                <a:latin typeface="TimesNewRomanPSMT" charset="-52"/>
              </a:rPr>
              <a:t>иметь четкие теоретические и практические профессиональные знания как в отраслевом разрезе, так и в номенклатуре представляемой продукции;</a:t>
            </a:r>
          </a:p>
          <a:p>
            <a:pPr marL="44450" indent="0" eaLnBrk="1" hangingPunct="1"/>
            <a:r>
              <a:rPr lang="ru-RU" sz="3200" smtClean="0">
                <a:latin typeface="Wingdings-Regular"/>
              </a:rPr>
              <a:t>-  </a:t>
            </a:r>
            <a:r>
              <a:rPr lang="ru-RU" sz="3200" smtClean="0">
                <a:latin typeface="TimesNewRomanPSMT" charset="-52"/>
              </a:rPr>
              <a:t>быть контактным и общительным;</a:t>
            </a:r>
          </a:p>
          <a:p>
            <a:pPr marL="44450" indent="0" eaLnBrk="1" hangingPunct="1"/>
            <a:r>
              <a:rPr lang="ru-RU" sz="3200" smtClean="0">
                <a:latin typeface="Wingdings-Regular"/>
              </a:rPr>
              <a:t>-  </a:t>
            </a:r>
            <a:r>
              <a:rPr lang="ru-RU" sz="3200" smtClean="0">
                <a:latin typeface="TimesNewRomanPSMT" charset="-52"/>
              </a:rPr>
              <a:t>уверенно вести себя в любой ситуации, обладать искусством убеждения, приемами аргументации и доказательства;</a:t>
            </a:r>
            <a:endParaRPr lang="ru-RU" sz="3200" smtClean="0"/>
          </a:p>
          <a:p>
            <a:pPr marL="44450" indent="0" eaLnBrk="1" hangingPunct="1"/>
            <a:endParaRPr lang="ru-RU" sz="3200" smtClean="0"/>
          </a:p>
        </p:txBody>
      </p:sp>
    </p:spTree>
    <p:extLst>
      <p:ext uri="{BB962C8B-B14F-4D97-AF65-F5344CB8AC3E}">
        <p14:creationId xmlns:p14="http://schemas.microsoft.com/office/powerpoint/2010/main" val="30133693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95536" y="731520"/>
            <a:ext cx="8208912" cy="5793824"/>
          </a:xfrm>
        </p:spPr>
        <p:txBody>
          <a:bodyPr>
            <a:normAutofit lnSpcReduction="10000"/>
          </a:bodyPr>
          <a:lstStyle/>
          <a:p>
            <a:pPr marL="45720" indent="0" algn="just">
              <a:buNone/>
            </a:pPr>
            <a:r>
              <a:rPr lang="ru-RU" sz="2800" dirty="0" smtClean="0"/>
              <a:t>     Одной </a:t>
            </a:r>
            <a:r>
              <a:rPr lang="ru-RU" sz="2800" dirty="0"/>
              <a:t>из задач первого эшелона является сбор информации о выставке и ее участниках для изучения специалистами отдела маркетинга</a:t>
            </a:r>
            <a:r>
              <a:rPr lang="ru-RU" sz="2800" dirty="0" smtClean="0"/>
              <a:t>.</a:t>
            </a:r>
          </a:p>
          <a:p>
            <a:pPr marL="45720" indent="0">
              <a:buNone/>
            </a:pPr>
            <a:r>
              <a:rPr lang="ru-RU" sz="2800" dirty="0" smtClean="0"/>
              <a:t>     Особое </a:t>
            </a:r>
            <a:r>
              <a:rPr lang="ru-RU" sz="2800" dirty="0"/>
              <a:t>внимание надо уделить печатной продукции устроителей выставки и конкурирующих фирм, которую всегда можно получить на соответствующих стендах. </a:t>
            </a:r>
            <a:endParaRPr lang="ru-RU" sz="2800" dirty="0" smtClean="0"/>
          </a:p>
          <a:p>
            <a:pPr marL="45720" indent="0">
              <a:buNone/>
            </a:pPr>
            <a:r>
              <a:rPr lang="ru-RU" sz="2800" dirty="0" smtClean="0"/>
              <a:t>На </a:t>
            </a:r>
            <a:r>
              <a:rPr lang="ru-RU" sz="2800" dirty="0"/>
              <a:t>стендах устроителей обычно имеются:</a:t>
            </a:r>
          </a:p>
          <a:p>
            <a:r>
              <a:rPr lang="ru-RU" sz="2800" dirty="0"/>
              <a:t>– каталог выставки;</a:t>
            </a:r>
          </a:p>
          <a:p>
            <a:r>
              <a:rPr lang="ru-RU" sz="2800" dirty="0"/>
              <a:t>– данные о предыдущих выставках;</a:t>
            </a:r>
          </a:p>
          <a:p>
            <a:r>
              <a:rPr lang="ru-RU" sz="2800" dirty="0"/>
              <a:t>– результаты исследований, проведенных организаторами выставки;</a:t>
            </a:r>
          </a:p>
          <a:p>
            <a:pPr algn="just"/>
            <a:endParaRPr lang="ru-RU" sz="2800" dirty="0"/>
          </a:p>
        </p:txBody>
      </p:sp>
    </p:spTree>
    <p:extLst>
      <p:ext uri="{BB962C8B-B14F-4D97-AF65-F5344CB8AC3E}">
        <p14:creationId xmlns:p14="http://schemas.microsoft.com/office/powerpoint/2010/main" val="4792545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a:xfrm>
            <a:off x="323528" y="731520"/>
            <a:ext cx="8424936" cy="5793824"/>
          </a:xfrm>
        </p:spPr>
        <p:txBody>
          <a:bodyPr/>
          <a:lstStyle/>
          <a:p>
            <a:r>
              <a:rPr lang="ru-RU" sz="2800" dirty="0"/>
              <a:t>– специализированные выпуски;</a:t>
            </a:r>
          </a:p>
          <a:p>
            <a:r>
              <a:rPr lang="ru-RU" sz="2800" dirty="0"/>
              <a:t>– специальные журналы;</a:t>
            </a:r>
          </a:p>
          <a:p>
            <a:r>
              <a:rPr lang="ru-RU" sz="2800" dirty="0"/>
              <a:t>– тезисы и рукописи докладов;</a:t>
            </a:r>
          </a:p>
          <a:p>
            <a:r>
              <a:rPr lang="ru-RU" sz="2800" dirty="0"/>
              <a:t>– проспекты и рекламные материалы конкурентов;</a:t>
            </a:r>
          </a:p>
          <a:p>
            <a:r>
              <a:rPr lang="ru-RU" sz="2800" dirty="0"/>
              <a:t>– брошюры, посвященные особым мероприятиям;</a:t>
            </a:r>
          </a:p>
          <a:p>
            <a:r>
              <a:rPr lang="ru-RU" sz="2800" dirty="0"/>
              <a:t>– информация о предстоящих </a:t>
            </a:r>
            <a:endParaRPr lang="ru-RU" sz="2800" dirty="0" smtClean="0"/>
          </a:p>
          <a:p>
            <a:pPr marL="45720" indent="0">
              <a:buNone/>
            </a:pPr>
            <a:r>
              <a:rPr lang="ru-RU" sz="2800" smtClean="0"/>
              <a:t>     выставках</a:t>
            </a:r>
            <a:r>
              <a:rPr lang="ru-RU" sz="2800" dirty="0"/>
              <a:t>.</a:t>
            </a:r>
          </a:p>
          <a:p>
            <a:pPr marL="45720" indent="0">
              <a:buNone/>
            </a:pPr>
            <a:endParaRPr lang="ru-RU" sz="28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4221088"/>
            <a:ext cx="2085975" cy="2190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34366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95536" y="260648"/>
            <a:ext cx="8352928" cy="6480720"/>
          </a:xfrm>
        </p:spPr>
        <p:txBody>
          <a:bodyPr>
            <a:normAutofit/>
          </a:bodyPr>
          <a:lstStyle/>
          <a:p>
            <a:r>
              <a:rPr lang="ru-RU" sz="2800" dirty="0"/>
              <a:t>На стендах конкурентов:</a:t>
            </a:r>
          </a:p>
          <a:p>
            <a:r>
              <a:rPr lang="ru-RU" sz="2800" dirty="0"/>
              <a:t>– рекламные проспекты и буклеты о фирме;</a:t>
            </a:r>
          </a:p>
          <a:p>
            <a:r>
              <a:rPr lang="ru-RU" sz="2800" dirty="0"/>
              <a:t>– рекламные материалы о товарах и услугах;</a:t>
            </a:r>
          </a:p>
          <a:p>
            <a:r>
              <a:rPr lang="ru-RU" sz="2800" dirty="0"/>
              <a:t>– результаты исследований, проведенных фирмой или сторонними организациями;</a:t>
            </a:r>
          </a:p>
          <a:p>
            <a:r>
              <a:rPr lang="ru-RU" sz="2800" dirty="0"/>
              <a:t>– специализированные выпуски;</a:t>
            </a:r>
          </a:p>
          <a:p>
            <a:r>
              <a:rPr lang="ru-RU" sz="2800" dirty="0"/>
              <a:t>– специальные журналы;</a:t>
            </a:r>
          </a:p>
          <a:p>
            <a:r>
              <a:rPr lang="ru-RU" sz="2800" dirty="0"/>
              <a:t>– тезисы и рукописи докладов;</a:t>
            </a:r>
          </a:p>
          <a:p>
            <a:r>
              <a:rPr lang="ru-RU" sz="2800" dirty="0"/>
              <a:t>– брошюры, посвященные особым мероприятиям;</a:t>
            </a:r>
          </a:p>
          <a:p>
            <a:r>
              <a:rPr lang="ru-RU" sz="2800" dirty="0"/>
              <a:t>– информация о клиентах фирмы;</a:t>
            </a:r>
          </a:p>
          <a:p>
            <a:r>
              <a:rPr lang="ru-RU" sz="2800" dirty="0"/>
              <a:t>– отзывы потребителей продукции.</a:t>
            </a:r>
          </a:p>
          <a:p>
            <a:endParaRPr lang="ru-RU" sz="2800"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2924944"/>
            <a:ext cx="2228850" cy="316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65716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23528" y="188640"/>
            <a:ext cx="8496944" cy="6480720"/>
          </a:xfrm>
        </p:spPr>
        <p:txBody>
          <a:bodyPr>
            <a:noAutofit/>
          </a:bodyPr>
          <a:lstStyle/>
          <a:p>
            <a:pPr marL="45720" indent="0" algn="ctr">
              <a:buNone/>
            </a:pPr>
            <a:r>
              <a:rPr lang="ru-RU" sz="3200" b="1" dirty="0"/>
              <a:t>Работа на </a:t>
            </a:r>
            <a:r>
              <a:rPr lang="ru-RU" sz="3200" b="1" dirty="0" smtClean="0"/>
              <a:t>стенде</a:t>
            </a:r>
          </a:p>
          <a:p>
            <a:pPr marL="45720" indent="0" algn="just">
              <a:buNone/>
            </a:pPr>
            <a:r>
              <a:rPr lang="ru-RU" sz="3200" dirty="0" smtClean="0"/>
              <a:t>   Главенствующая </a:t>
            </a:r>
            <a:r>
              <a:rPr lang="ru-RU" sz="3200" dirty="0"/>
              <a:t>роль принадлежит второму эшелону. Первый и третий эшелоны у некоторых фирм могут отсутствовать, но второй присутствует на выставках всегда. Однако если работают все три эшелона, то это не умаляет достоинств и значимости каждого из них.</a:t>
            </a:r>
          </a:p>
          <a:p>
            <a:pPr marL="45720" indent="0">
              <a:buNone/>
            </a:pPr>
            <a:r>
              <a:rPr lang="ru-RU" sz="3200" dirty="0" smtClean="0"/>
              <a:t>     Основной </a:t>
            </a:r>
            <a:r>
              <a:rPr lang="ru-RU" sz="3200" dirty="0"/>
              <a:t>задачей второго </a:t>
            </a:r>
            <a:r>
              <a:rPr lang="ru-RU" sz="3200" dirty="0" smtClean="0"/>
              <a:t>эшелона </a:t>
            </a:r>
            <a:r>
              <a:rPr lang="ru-RU" sz="3200" dirty="0"/>
              <a:t>является работа с посетителями непосредственно на стенде.</a:t>
            </a:r>
          </a:p>
          <a:p>
            <a:endParaRPr lang="ru-RU" sz="3200" dirty="0"/>
          </a:p>
        </p:txBody>
      </p:sp>
    </p:spTree>
    <p:extLst>
      <p:ext uri="{BB962C8B-B14F-4D97-AF65-F5344CB8AC3E}">
        <p14:creationId xmlns:p14="http://schemas.microsoft.com/office/powerpoint/2010/main" val="40225481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a:xfrm>
            <a:off x="179512" y="332656"/>
            <a:ext cx="8424936" cy="6264696"/>
          </a:xfrm>
        </p:spPr>
        <p:txBody>
          <a:bodyPr>
            <a:normAutofit/>
          </a:bodyPr>
          <a:lstStyle/>
          <a:p>
            <a:r>
              <a:rPr lang="ru-RU" sz="3600" dirty="0"/>
              <a:t>Главная задача руководителя стенда – постоянно дирижировать работой персонала на стенде.</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564904"/>
            <a:ext cx="4475420" cy="3390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69555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0" y="0"/>
            <a:ext cx="8820472" cy="6597352"/>
          </a:xfrm>
        </p:spPr>
        <p:txBody>
          <a:bodyPr>
            <a:normAutofit/>
          </a:bodyPr>
          <a:lstStyle/>
          <a:p>
            <a:r>
              <a:rPr lang="ru-RU" sz="2800" i="1" dirty="0"/>
              <a:t>Секрет успеха!</a:t>
            </a:r>
          </a:p>
          <a:p>
            <a:r>
              <a:rPr lang="ru-RU" sz="2800" i="1" dirty="0"/>
              <a:t>1. Если количество посетителей возросло незначительно и </a:t>
            </a:r>
            <a:r>
              <a:rPr lang="ru-RU" sz="2800" i="1" dirty="0" smtClean="0"/>
              <a:t> </a:t>
            </a:r>
            <a:r>
              <a:rPr lang="ru-RU" sz="2800" i="1" dirty="0"/>
              <a:t>есть свободные сотрудники третьего эшелона, то </a:t>
            </a:r>
            <a:r>
              <a:rPr lang="ru-RU" sz="2800" i="1" dirty="0" smtClean="0"/>
              <a:t>необходимо подключить </a:t>
            </a:r>
            <a:r>
              <a:rPr lang="ru-RU" sz="2800" i="1" dirty="0"/>
              <a:t>их ко второму эшелону.</a:t>
            </a:r>
          </a:p>
          <a:p>
            <a:r>
              <a:rPr lang="ru-RU" sz="2800" i="1" dirty="0"/>
              <a:t>2. Если количество посетителей возросло значительно и </a:t>
            </a:r>
            <a:r>
              <a:rPr lang="ru-RU" sz="2800" i="1" dirty="0" smtClean="0"/>
              <a:t> </a:t>
            </a:r>
            <a:r>
              <a:rPr lang="ru-RU" sz="2800" i="1" dirty="0"/>
              <a:t>нет свободных сотрудников третьего эшелона, то подключите персонал первого эшелона.</a:t>
            </a:r>
          </a:p>
          <a:p>
            <a:r>
              <a:rPr lang="ru-RU" sz="2800" i="1" dirty="0"/>
              <a:t>3. Если количество посетителей </a:t>
            </a:r>
            <a:endParaRPr lang="ru-RU" sz="2800" i="1" dirty="0" smtClean="0"/>
          </a:p>
          <a:p>
            <a:pPr marL="45720" indent="0">
              <a:buNone/>
            </a:pPr>
            <a:r>
              <a:rPr lang="ru-RU" sz="2800" i="1" dirty="0" smtClean="0"/>
              <a:t>  продолжает </a:t>
            </a:r>
            <a:r>
              <a:rPr lang="ru-RU" sz="2800" i="1" dirty="0"/>
              <a:t>возрастать и </a:t>
            </a:r>
            <a:r>
              <a:rPr lang="ru-RU" sz="2800" i="1" dirty="0" smtClean="0"/>
              <a:t>с </a:t>
            </a:r>
          </a:p>
          <a:p>
            <a:pPr marL="45720" indent="0">
              <a:buNone/>
            </a:pPr>
            <a:r>
              <a:rPr lang="ru-RU" sz="2800" i="1" dirty="0"/>
              <a:t> </a:t>
            </a:r>
            <a:r>
              <a:rPr lang="ru-RU" sz="2800" i="1" dirty="0" smtClean="0"/>
              <a:t> есть </a:t>
            </a:r>
            <a:r>
              <a:rPr lang="ru-RU" sz="2800" i="1" dirty="0"/>
              <a:t>резерв, то срочно </a:t>
            </a:r>
            <a:endParaRPr lang="ru-RU" sz="2800" i="1" dirty="0" smtClean="0"/>
          </a:p>
          <a:p>
            <a:pPr marL="45720" indent="0">
              <a:buNone/>
            </a:pPr>
            <a:r>
              <a:rPr lang="ru-RU" sz="2800" i="1" dirty="0"/>
              <a:t> </a:t>
            </a:r>
            <a:r>
              <a:rPr lang="ru-RU" sz="2800" i="1" dirty="0" smtClean="0"/>
              <a:t> привлекайте </a:t>
            </a:r>
            <a:r>
              <a:rPr lang="ru-RU" sz="2800" i="1" dirty="0"/>
              <a:t>его.</a:t>
            </a:r>
          </a:p>
          <a:p>
            <a:endParaRPr lang="ru-RU"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7598" y="4581128"/>
            <a:ext cx="3386402" cy="2257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71274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0" y="0"/>
            <a:ext cx="9036496" cy="6309320"/>
          </a:xfrm>
        </p:spPr>
        <p:txBody>
          <a:bodyPr>
            <a:noAutofit/>
          </a:bodyPr>
          <a:lstStyle/>
          <a:p>
            <a:r>
              <a:rPr lang="ru-RU" sz="2700" dirty="0"/>
              <a:t>Третий эшелон, имеющий полный перечень полномочий для подписания документов, пока могут позволить себе немногие российские фирмы. </a:t>
            </a:r>
            <a:endParaRPr lang="ru-RU" sz="2700" dirty="0" smtClean="0"/>
          </a:p>
          <a:p>
            <a:r>
              <a:rPr lang="ru-RU" sz="2700" dirty="0" smtClean="0"/>
              <a:t>Это прежде </a:t>
            </a:r>
            <a:r>
              <a:rPr lang="ru-RU" sz="2700" dirty="0"/>
              <a:t>всего связано с тем, </a:t>
            </a:r>
            <a:r>
              <a:rPr lang="ru-RU" sz="2700" dirty="0" smtClean="0"/>
              <a:t>что:</a:t>
            </a:r>
          </a:p>
          <a:p>
            <a:pPr marL="502920" indent="-457200">
              <a:buAutoNum type="arabicPeriod"/>
            </a:pPr>
            <a:r>
              <a:rPr lang="ru-RU" sz="2700" dirty="0" smtClean="0"/>
              <a:t>в </a:t>
            </a:r>
            <a:r>
              <a:rPr lang="ru-RU" sz="2700" dirty="0"/>
              <a:t>очень редких случаях</a:t>
            </a:r>
            <a:r>
              <a:rPr lang="ru-RU" sz="2700" dirty="0" smtClean="0"/>
              <a:t>, </a:t>
            </a:r>
            <a:r>
              <a:rPr lang="ru-RU" sz="2700" dirty="0"/>
              <a:t>подписываются договоры. </a:t>
            </a:r>
          </a:p>
          <a:p>
            <a:pPr marL="502920" indent="-457200">
              <a:buAutoNum type="arabicPeriod"/>
            </a:pPr>
            <a:r>
              <a:rPr lang="ru-RU" sz="2700" dirty="0" smtClean="0"/>
              <a:t> </a:t>
            </a:r>
            <a:r>
              <a:rPr lang="ru-RU" sz="2700" dirty="0"/>
              <a:t>очень дорого стоит время руководителя фирмы или его заместителей для простого пребывания на выставке. </a:t>
            </a:r>
            <a:endParaRPr lang="ru-RU" sz="2700" dirty="0" smtClean="0"/>
          </a:p>
          <a:p>
            <a:pPr marL="45720" indent="0">
              <a:buNone/>
            </a:pPr>
            <a:r>
              <a:rPr lang="ru-RU" sz="2700" dirty="0" smtClean="0"/>
              <a:t>     Однако </a:t>
            </a:r>
            <a:r>
              <a:rPr lang="ru-RU" sz="2700" dirty="0"/>
              <a:t>ситуацию можно исправить, если администратор стенда согласует с руководителями фирмы возможное время присутствия в какие-то </a:t>
            </a:r>
            <a:r>
              <a:rPr lang="ru-RU" sz="2700" dirty="0" smtClean="0"/>
              <a:t>определенные </a:t>
            </a:r>
            <a:r>
              <a:rPr lang="ru-RU" sz="2700" dirty="0"/>
              <a:t>дни, часы или конкретное время, которое устроит как клиента, так и руководителя, для проведения переговоров.</a:t>
            </a:r>
          </a:p>
        </p:txBody>
      </p:sp>
    </p:spTree>
    <p:extLst>
      <p:ext uri="{BB962C8B-B14F-4D97-AF65-F5344CB8AC3E}">
        <p14:creationId xmlns:p14="http://schemas.microsoft.com/office/powerpoint/2010/main" val="11568884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23528" y="116632"/>
            <a:ext cx="8496944" cy="6552728"/>
          </a:xfrm>
        </p:spPr>
        <p:txBody>
          <a:bodyPr>
            <a:normAutofit lnSpcReduction="10000"/>
          </a:bodyPr>
          <a:lstStyle/>
          <a:p>
            <a:r>
              <a:rPr lang="ru-RU" sz="2800" dirty="0" smtClean="0"/>
              <a:t>     Хорошо </a:t>
            </a:r>
            <a:r>
              <a:rPr lang="ru-RU" sz="2800" dirty="0"/>
              <a:t>организованный выставочный стенд и хорошо управляемая руководителем выставочная команда гарантируют, что:</a:t>
            </a:r>
          </a:p>
          <a:p>
            <a:r>
              <a:rPr lang="ru-RU" sz="2800" dirty="0"/>
              <a:t>– выставочный стенд в любое время дня будет чистым, аккуратным и прибранным;</a:t>
            </a:r>
          </a:p>
          <a:p>
            <a:r>
              <a:rPr lang="ru-RU" sz="2800" dirty="0"/>
              <a:t>– рекламная продукция и сувениры всегда будут в наличии;</a:t>
            </a:r>
          </a:p>
          <a:p>
            <a:r>
              <a:rPr lang="ru-RU" sz="2800" dirty="0"/>
              <a:t>– почетные гости всегда будут в центре внимания и будут пользоваться уважением;</a:t>
            </a:r>
          </a:p>
          <a:p>
            <a:r>
              <a:rPr lang="ru-RU" sz="2800" dirty="0"/>
              <a:t>– теплый прием и угощение гарантируются всем заинтересованным клиентам;</a:t>
            </a:r>
          </a:p>
          <a:p>
            <a:r>
              <a:rPr lang="ru-RU" sz="2800" dirty="0"/>
              <a:t>– все технические средства, экспонаты и оборудование стенда всегда будут бесперебойно функционировать;</a:t>
            </a:r>
          </a:p>
          <a:p>
            <a:endParaRPr lang="ru-RU" dirty="0"/>
          </a:p>
        </p:txBody>
      </p:sp>
    </p:spTree>
    <p:extLst>
      <p:ext uri="{BB962C8B-B14F-4D97-AF65-F5344CB8AC3E}">
        <p14:creationId xmlns:p14="http://schemas.microsoft.com/office/powerpoint/2010/main" val="14299442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07504" y="260648"/>
            <a:ext cx="8928992" cy="6480720"/>
          </a:xfrm>
        </p:spPr>
        <p:txBody>
          <a:bodyPr>
            <a:normAutofit/>
          </a:bodyPr>
          <a:lstStyle/>
          <a:p>
            <a:r>
              <a:rPr lang="ru-RU" sz="2500" dirty="0"/>
              <a:t>– план работы на каждый день будет точно выполняться;</a:t>
            </a:r>
          </a:p>
          <a:p>
            <a:r>
              <a:rPr lang="ru-RU" sz="2500" dirty="0"/>
              <a:t>– правила работы сотрудников каждого эшелона будут безукоризненно соблюдаться;</a:t>
            </a:r>
          </a:p>
          <a:p>
            <a:r>
              <a:rPr lang="ru-RU" sz="2500" dirty="0"/>
              <a:t>– атмосфера на выставочном стенде и за его пределами будет дружелюбной и спокойной;</a:t>
            </a:r>
          </a:p>
          <a:p>
            <a:r>
              <a:rPr lang="ru-RU" sz="2500" dirty="0"/>
              <a:t>– руководитель или его заместитель всегда будут точно знать, где в данный момент времени находится любой сотрудник;</a:t>
            </a:r>
          </a:p>
          <a:p>
            <a:r>
              <a:rPr lang="ru-RU" sz="2500" dirty="0"/>
              <a:t>– все переговоры с посетителями стенда всегда будут письменно зафиксированы и впоследствии обработаны для дальнейшей результативной деятельности;</a:t>
            </a:r>
          </a:p>
          <a:p>
            <a:r>
              <a:rPr lang="ru-RU" sz="2500" dirty="0"/>
              <a:t>– после завершения выставки все статистические материалы, собранные сотрудниками, будут обработаны, проанализированы и по ним будут сделаны определенные выводы и даны рекомендации.</a:t>
            </a:r>
          </a:p>
          <a:p>
            <a:endParaRPr lang="ru-RU" dirty="0"/>
          </a:p>
        </p:txBody>
      </p:sp>
    </p:spTree>
    <p:extLst>
      <p:ext uri="{BB962C8B-B14F-4D97-AF65-F5344CB8AC3E}">
        <p14:creationId xmlns:p14="http://schemas.microsoft.com/office/powerpoint/2010/main" val="12449880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0"/>
            <a:ext cx="6512511" cy="1124744"/>
          </a:xfrm>
        </p:spPr>
        <p:txBody>
          <a:bodyPr/>
          <a:lstStyle/>
          <a:p>
            <a:pPr marL="0" indent="0" algn="ctr">
              <a:buNone/>
            </a:pPr>
            <a:r>
              <a:rPr lang="ru-RU" sz="3200" dirty="0" smtClean="0"/>
              <a:t>Работа с посетителями</a:t>
            </a:r>
            <a:endParaRPr lang="ru-RU" sz="3200" dirty="0"/>
          </a:p>
        </p:txBody>
      </p:sp>
      <p:sp>
        <p:nvSpPr>
          <p:cNvPr id="3" name="Объект 2"/>
          <p:cNvSpPr>
            <a:spLocks noGrp="1"/>
          </p:cNvSpPr>
          <p:nvPr>
            <p:ph sz="quarter" idx="13"/>
          </p:nvPr>
        </p:nvSpPr>
        <p:spPr>
          <a:xfrm>
            <a:off x="0" y="620688"/>
            <a:ext cx="9036496" cy="6192688"/>
          </a:xfrm>
        </p:spPr>
        <p:txBody>
          <a:bodyPr>
            <a:normAutofit lnSpcReduction="10000"/>
          </a:bodyPr>
          <a:lstStyle/>
          <a:p>
            <a:r>
              <a:rPr lang="ru-RU" sz="2400" dirty="0"/>
              <a:t>Всех посетителей </a:t>
            </a:r>
            <a:r>
              <a:rPr lang="ru-RU" sz="2400" dirty="0" smtClean="0"/>
              <a:t>выставки </a:t>
            </a:r>
            <a:r>
              <a:rPr lang="ru-RU" sz="2400" dirty="0"/>
              <a:t>условно можно разделить на </a:t>
            </a:r>
            <a:r>
              <a:rPr lang="ru-RU" sz="2400" dirty="0" smtClean="0"/>
              <a:t> категории. С каждым из них необходим индивидуальный метод работы</a:t>
            </a:r>
          </a:p>
          <a:p>
            <a:r>
              <a:rPr lang="ru-RU" sz="2400" dirty="0" smtClean="0"/>
              <a:t>При </a:t>
            </a:r>
            <a:r>
              <a:rPr lang="ru-RU" sz="2400" dirty="0"/>
              <a:t>работе на выставке каждый сотрудник второго эшелона, то есть специалист, работающий непосредственно на стенде, обязан </a:t>
            </a:r>
            <a:r>
              <a:rPr lang="ru-RU" sz="2400" dirty="0" smtClean="0"/>
              <a:t>работать по системе </a:t>
            </a:r>
            <a:r>
              <a:rPr lang="ru-RU" sz="2400" dirty="0"/>
              <a:t>«психолог – клиент</a:t>
            </a:r>
            <a:r>
              <a:rPr lang="ru-RU" sz="2400" dirty="0" smtClean="0"/>
              <a:t>».</a:t>
            </a:r>
          </a:p>
          <a:p>
            <a:pPr marL="45720" indent="0">
              <a:buNone/>
            </a:pPr>
            <a:r>
              <a:rPr lang="ru-RU" sz="2400" dirty="0" smtClean="0"/>
              <a:t>Посетители </a:t>
            </a:r>
            <a:r>
              <a:rPr lang="ru-RU" sz="2400" dirty="0"/>
              <a:t>ждут от стендистов определенного и своевременного внимания. При этом посетители ведут себя по-разному:</a:t>
            </a:r>
          </a:p>
          <a:p>
            <a:r>
              <a:rPr lang="ru-RU" sz="2400" dirty="0"/>
              <a:t>– крайне нетерпеливые не ждут ни одной секунды – их 6 %;</a:t>
            </a:r>
          </a:p>
          <a:p>
            <a:r>
              <a:rPr lang="ru-RU" sz="2400" dirty="0"/>
              <a:t>– нетерпеливые посетители (11 %) ждут 30 секунд;</a:t>
            </a:r>
          </a:p>
          <a:p>
            <a:r>
              <a:rPr lang="ru-RU" sz="2400" dirty="0"/>
              <a:t>– умеренные (41 %) ожидают до одной минуты;</a:t>
            </a:r>
          </a:p>
          <a:p>
            <a:r>
              <a:rPr lang="ru-RU" sz="2400" dirty="0"/>
              <a:t>– терпеливые (28 %) ждут три минуты;</a:t>
            </a:r>
          </a:p>
          <a:p>
            <a:r>
              <a:rPr lang="ru-RU" sz="2400" dirty="0"/>
              <a:t>– стойкие (очень терпеливые) – их 14 % – могут ждать пять минут и более.</a:t>
            </a:r>
          </a:p>
          <a:p>
            <a:endParaRPr lang="ru-RU" dirty="0"/>
          </a:p>
        </p:txBody>
      </p:sp>
    </p:spTree>
    <p:extLst>
      <p:ext uri="{BB962C8B-B14F-4D97-AF65-F5344CB8AC3E}">
        <p14:creationId xmlns:p14="http://schemas.microsoft.com/office/powerpoint/2010/main" val="3660878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18434" name="Объект 2"/>
          <p:cNvSpPr>
            <a:spLocks noGrp="1"/>
          </p:cNvSpPr>
          <p:nvPr>
            <p:ph sz="quarter" idx="13"/>
          </p:nvPr>
        </p:nvSpPr>
        <p:spPr>
          <a:xfrm>
            <a:off x="468313" y="260350"/>
            <a:ext cx="8207375" cy="6337300"/>
          </a:xfrm>
        </p:spPr>
        <p:txBody>
          <a:bodyPr/>
          <a:lstStyle/>
          <a:p>
            <a:pPr eaLnBrk="1" hangingPunct="1">
              <a:lnSpc>
                <a:spcPct val="90000"/>
              </a:lnSpc>
            </a:pPr>
            <a:r>
              <a:rPr lang="ru-RU" sz="2400" smtClean="0">
                <a:latin typeface="TimesNewRomanPSMT" charset="-52"/>
              </a:rPr>
              <a:t>- </a:t>
            </a:r>
            <a:r>
              <a:rPr lang="ru-RU" sz="3200" smtClean="0">
                <a:latin typeface="TimesNewRomanPSMT" charset="-52"/>
              </a:rPr>
              <a:t>уметь оперировать своими знаниями и опытом, четко излагать проблему;</a:t>
            </a:r>
          </a:p>
          <a:p>
            <a:pPr eaLnBrk="1" hangingPunct="1">
              <a:lnSpc>
                <a:spcPct val="90000"/>
              </a:lnSpc>
            </a:pPr>
            <a:r>
              <a:rPr lang="ru-RU" sz="3200" smtClean="0">
                <a:latin typeface="Wingdings-Regular"/>
              </a:rPr>
              <a:t>-  </a:t>
            </a:r>
            <a:r>
              <a:rPr lang="ru-RU" sz="3200" smtClean="0">
                <a:latin typeface="TimesNewRomanPSMT" charset="-52"/>
              </a:rPr>
              <a:t>приспосабливаться к обстоятельствам;</a:t>
            </a:r>
          </a:p>
          <a:p>
            <a:pPr eaLnBrk="1" hangingPunct="1">
              <a:lnSpc>
                <a:spcPct val="90000"/>
              </a:lnSpc>
            </a:pPr>
            <a:r>
              <a:rPr lang="ru-RU" sz="3200" smtClean="0">
                <a:latin typeface="Wingdings-Regular"/>
              </a:rPr>
              <a:t>- </a:t>
            </a:r>
            <a:r>
              <a:rPr lang="ru-RU" sz="3200" smtClean="0">
                <a:latin typeface="TimesNewRomanPSMT" charset="-52"/>
              </a:rPr>
              <a:t>знать иностранные языки;</a:t>
            </a:r>
          </a:p>
          <a:p>
            <a:pPr eaLnBrk="1" hangingPunct="1">
              <a:lnSpc>
                <a:spcPct val="90000"/>
              </a:lnSpc>
            </a:pPr>
            <a:r>
              <a:rPr lang="ru-RU" sz="3200" smtClean="0">
                <a:latin typeface="Wingdings-Regular"/>
              </a:rPr>
              <a:t>- </a:t>
            </a:r>
            <a:r>
              <a:rPr lang="ru-RU" sz="3200" smtClean="0">
                <a:latin typeface="TimesNewRomanPSMT" charset="-52"/>
              </a:rPr>
              <a:t>обладать опытом работы на выставках, владеть техникой показа и демонстрации;</a:t>
            </a:r>
          </a:p>
          <a:p>
            <a:pPr eaLnBrk="1" hangingPunct="1">
              <a:lnSpc>
                <a:spcPct val="90000"/>
              </a:lnSpc>
            </a:pPr>
            <a:r>
              <a:rPr lang="ru-RU" sz="3200" smtClean="0">
                <a:latin typeface="Wingdings-Regular"/>
              </a:rPr>
              <a:t>- </a:t>
            </a:r>
            <a:r>
              <a:rPr lang="ru-RU" sz="3200" smtClean="0">
                <a:latin typeface="TimesNewRomanPSMT" charset="-52"/>
              </a:rPr>
              <a:t>переносить нагрузки (хорошее здоровье).</a:t>
            </a:r>
            <a:endParaRPr lang="ru-RU" sz="3200" smtClean="0"/>
          </a:p>
          <a:p>
            <a:pPr eaLnBrk="1" hangingPunct="1">
              <a:lnSpc>
                <a:spcPct val="90000"/>
              </a:lnSpc>
            </a:pPr>
            <a:endParaRPr lang="ru-RU" sz="3200" smtClean="0"/>
          </a:p>
        </p:txBody>
      </p:sp>
    </p:spTree>
    <p:extLst>
      <p:ext uri="{BB962C8B-B14F-4D97-AF65-F5344CB8AC3E}">
        <p14:creationId xmlns:p14="http://schemas.microsoft.com/office/powerpoint/2010/main" val="14513242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0" y="0"/>
            <a:ext cx="8964488" cy="6741368"/>
          </a:xfrm>
        </p:spPr>
        <p:txBody>
          <a:bodyPr>
            <a:normAutofit/>
          </a:bodyPr>
          <a:lstStyle/>
          <a:p>
            <a:r>
              <a:rPr lang="ru-RU" sz="2400" dirty="0"/>
              <a:t>Исследования показали, что большинство посетителей (58 %) могут ждать сотрудника у входа на стенд не более одной минуты, остальные 42 % – от трех до пяти минут. Следовательно, в период большого наплыва посетителей на выставку </a:t>
            </a:r>
            <a:r>
              <a:rPr lang="ru-RU" sz="2400" dirty="0" smtClean="0"/>
              <a:t> </a:t>
            </a:r>
            <a:r>
              <a:rPr lang="ru-RU" sz="2400" dirty="0"/>
              <a:t>может не хватить сотрудников второго эшелона. В этих случаях </a:t>
            </a:r>
            <a:r>
              <a:rPr lang="ru-RU" sz="2400" dirty="0" smtClean="0"/>
              <a:t>  необходимо подключение </a:t>
            </a:r>
            <a:r>
              <a:rPr lang="ru-RU" sz="2400" dirty="0"/>
              <a:t>специалистов из первого или третьего эшелона</a:t>
            </a:r>
            <a:r>
              <a:rPr lang="ru-RU" sz="2400" dirty="0" smtClean="0"/>
              <a:t>.</a:t>
            </a:r>
            <a:r>
              <a:rPr lang="ru-RU" sz="2400" dirty="0"/>
              <a:t> </a:t>
            </a:r>
          </a:p>
          <a:p>
            <a:r>
              <a:rPr lang="ru-RU" sz="2400" dirty="0" smtClean="0"/>
              <a:t>Постоянно </a:t>
            </a:r>
            <a:r>
              <a:rPr lang="ru-RU" sz="2400" dirty="0"/>
              <a:t>демонстрирующийся </a:t>
            </a:r>
            <a:endParaRPr lang="ru-RU" sz="2400" dirty="0" smtClean="0"/>
          </a:p>
          <a:p>
            <a:pPr marL="45720" indent="0">
              <a:buNone/>
            </a:pPr>
            <a:r>
              <a:rPr lang="ru-RU" sz="2400" b="1" dirty="0" smtClean="0"/>
              <a:t>видеофильм </a:t>
            </a:r>
            <a:r>
              <a:rPr lang="ru-RU" sz="2400" dirty="0" smtClean="0"/>
              <a:t>у входа на стенд </a:t>
            </a:r>
          </a:p>
          <a:p>
            <a:pPr marL="45720" indent="0">
              <a:buNone/>
            </a:pPr>
            <a:r>
              <a:rPr lang="ru-RU" sz="2400" dirty="0" smtClean="0"/>
              <a:t>может </a:t>
            </a:r>
            <a:r>
              <a:rPr lang="ru-RU" sz="2400" dirty="0"/>
              <a:t>заменить несколько </a:t>
            </a:r>
            <a:endParaRPr lang="ru-RU" sz="2400" dirty="0" smtClean="0"/>
          </a:p>
          <a:p>
            <a:pPr marL="45720" indent="0">
              <a:buNone/>
            </a:pPr>
            <a:r>
              <a:rPr lang="ru-RU" sz="2400" dirty="0" smtClean="0"/>
              <a:t>сотрудников</a:t>
            </a:r>
            <a:r>
              <a:rPr lang="ru-RU" sz="2400" dirty="0"/>
              <a:t>. Эту </a:t>
            </a:r>
            <a:r>
              <a:rPr lang="ru-RU" sz="2400" dirty="0" smtClean="0"/>
              <a:t>возможность</a:t>
            </a:r>
            <a:endParaRPr lang="ru-RU" sz="2400" dirty="0"/>
          </a:p>
          <a:p>
            <a:pPr marL="45720" indent="0">
              <a:buNone/>
            </a:pPr>
            <a:r>
              <a:rPr lang="ru-RU" sz="2400" dirty="0" smtClean="0"/>
              <a:t> </a:t>
            </a:r>
            <a:r>
              <a:rPr lang="ru-RU" sz="2400" dirty="0"/>
              <a:t>надо </a:t>
            </a:r>
            <a:r>
              <a:rPr lang="ru-RU" sz="2400" dirty="0" smtClean="0"/>
              <a:t>предусмотреть </a:t>
            </a:r>
            <a:r>
              <a:rPr lang="ru-RU" sz="2400" dirty="0"/>
              <a:t>заранее.</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2864" y="3429001"/>
            <a:ext cx="4477736" cy="3408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42952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0" y="0"/>
            <a:ext cx="9144000" cy="6858000"/>
          </a:xfrm>
        </p:spPr>
        <p:txBody>
          <a:bodyPr>
            <a:normAutofit fontScale="92500" lnSpcReduction="10000"/>
          </a:bodyPr>
          <a:lstStyle/>
          <a:p>
            <a:r>
              <a:rPr lang="ru-RU" sz="2800" dirty="0"/>
              <a:t>О</a:t>
            </a:r>
            <a:r>
              <a:rPr lang="ru-RU" sz="2800" dirty="0" smtClean="0"/>
              <a:t>пределенное </a:t>
            </a:r>
            <a:r>
              <a:rPr lang="ru-RU" sz="2800" dirty="0"/>
              <a:t>поведение персонала может негативно сказаться на желании посетителя. Например, если сотрудники ведут между собой оживленную беседу, или демонстративно осуществляют прием пищи, или все обслуживают одного важного, интересного, импозантного, знаменитого и т. п. посетителя. Иногда можно наблюдать и такую картину: персонал так «устал», что всем своим видом показывает, что лучше его не трогать, либо так увлечен чтением газеты, журнала, книги, что желательно его не отрывать от чтения. Все это и, к сожалению, многое другое приводит к тому, что посетитель, даже если он имел намерение зайти, пройдет мимо.</a:t>
            </a:r>
          </a:p>
          <a:p>
            <a:r>
              <a:rPr lang="ru-RU" sz="2800" dirty="0"/>
              <a:t>С</a:t>
            </a:r>
            <a:r>
              <a:rPr lang="ru-RU" sz="2800" dirty="0" smtClean="0"/>
              <a:t>тенд не рекомендуется оставлять без </a:t>
            </a:r>
            <a:r>
              <a:rPr lang="ru-RU" sz="2800" dirty="0"/>
              <a:t>присмотра, вне зависимости от его размера. Целесообразно на время отсутствия основного персонала иметь на стенде любого сотрудника, чем иметь безлюдный, необитаемый остров.</a:t>
            </a:r>
          </a:p>
          <a:p>
            <a:endParaRPr lang="ru-RU" dirty="0"/>
          </a:p>
        </p:txBody>
      </p:sp>
    </p:spTree>
    <p:extLst>
      <p:ext uri="{BB962C8B-B14F-4D97-AF65-F5344CB8AC3E}">
        <p14:creationId xmlns:p14="http://schemas.microsoft.com/office/powerpoint/2010/main" val="25653636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07504" y="0"/>
            <a:ext cx="9036496" cy="6858000"/>
          </a:xfrm>
        </p:spPr>
        <p:txBody>
          <a:bodyPr>
            <a:normAutofit fontScale="92500" lnSpcReduction="10000"/>
          </a:bodyPr>
          <a:lstStyle/>
          <a:p>
            <a:r>
              <a:rPr lang="ru-RU" sz="2800" dirty="0"/>
              <a:t>Избегайте типичных ошибок:</a:t>
            </a:r>
          </a:p>
          <a:p>
            <a:r>
              <a:rPr lang="ru-RU" sz="2800" dirty="0"/>
              <a:t>– не загромождайте подход к стенду, а тем более вход на стенд даже на короткое время;</a:t>
            </a:r>
          </a:p>
          <a:p>
            <a:r>
              <a:rPr lang="ru-RU" sz="2800" dirty="0"/>
              <a:t>– не стойте как пограничник в 10-50 см от входа на стенд;</a:t>
            </a:r>
          </a:p>
          <a:p>
            <a:r>
              <a:rPr lang="ru-RU" sz="2800" dirty="0"/>
              <a:t>– не скрещивайте руки на груди;</a:t>
            </a:r>
          </a:p>
          <a:p>
            <a:r>
              <a:rPr lang="ru-RU" sz="2800" dirty="0"/>
              <a:t>– не выступайте в роли драматического актера с мрачным лицом или взглядом разведчика;</a:t>
            </a:r>
          </a:p>
          <a:p>
            <a:r>
              <a:rPr lang="ru-RU" sz="2800" dirty="0"/>
              <a:t>– не собирайтесь в группы, так как посетитель, как правило, не захочет вас отвлекать;</a:t>
            </a:r>
          </a:p>
          <a:p>
            <a:r>
              <a:rPr lang="ru-RU" sz="2800" dirty="0"/>
              <a:t>– не избегайте разговоров;</a:t>
            </a:r>
          </a:p>
          <a:p>
            <a:r>
              <a:rPr lang="ru-RU" sz="2800" dirty="0"/>
              <a:t>– создавайте впечатление, что очень хочется с кем-нибудь пообщаться;</a:t>
            </a:r>
          </a:p>
          <a:p>
            <a:r>
              <a:rPr lang="ru-RU" sz="2800" dirty="0"/>
              <a:t>– начинайте диалог первым;</a:t>
            </a:r>
          </a:p>
          <a:p>
            <a:r>
              <a:rPr lang="ru-RU" sz="2800" dirty="0"/>
              <a:t>– умейте внимательно слушать посетителя.</a:t>
            </a:r>
          </a:p>
          <a:p>
            <a:endParaRPr lang="ru-RU" dirty="0"/>
          </a:p>
        </p:txBody>
      </p:sp>
    </p:spTree>
    <p:extLst>
      <p:ext uri="{BB962C8B-B14F-4D97-AF65-F5344CB8AC3E}">
        <p14:creationId xmlns:p14="http://schemas.microsoft.com/office/powerpoint/2010/main" val="35199687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29698" name="Объект 2"/>
          <p:cNvSpPr>
            <a:spLocks noGrp="1"/>
          </p:cNvSpPr>
          <p:nvPr>
            <p:ph sz="quarter" idx="13"/>
          </p:nvPr>
        </p:nvSpPr>
        <p:spPr>
          <a:xfrm>
            <a:off x="179388" y="260350"/>
            <a:ext cx="8569325" cy="6408738"/>
          </a:xfrm>
        </p:spPr>
        <p:txBody>
          <a:bodyPr/>
          <a:lstStyle/>
          <a:p>
            <a:pPr eaLnBrk="1" hangingPunct="1">
              <a:lnSpc>
                <a:spcPct val="80000"/>
              </a:lnSpc>
            </a:pPr>
            <a:r>
              <a:rPr lang="ru-RU" sz="3200" smtClean="0">
                <a:latin typeface="TimesNewRomanPSMT" charset="-52"/>
              </a:rPr>
              <a:t>Принципом успеха любой торговой выставки становится предложение нужных товаров по нужной цене в нужном месте, в нужное время и в нужном количестве.</a:t>
            </a:r>
          </a:p>
          <a:p>
            <a:pPr eaLnBrk="1" hangingPunct="1">
              <a:lnSpc>
                <a:spcPct val="80000"/>
              </a:lnSpc>
            </a:pPr>
            <a:endParaRPr lang="ru-RU" sz="3200" smtClean="0">
              <a:latin typeface="TimesNewRomanPSMT" charset="-52"/>
            </a:endParaRPr>
          </a:p>
          <a:p>
            <a:pPr eaLnBrk="1" hangingPunct="1">
              <a:lnSpc>
                <a:spcPct val="80000"/>
              </a:lnSpc>
            </a:pPr>
            <a:r>
              <a:rPr lang="ru-RU" sz="3200" smtClean="0">
                <a:latin typeface="TimesNewRomanPSMT" charset="-52"/>
              </a:rPr>
              <a:t>Если в течение 2–3 секунд посетитель не обратит внимание на  стенд или на стендовика, то второй раз он вряд ли вернется по данному маршруту. </a:t>
            </a:r>
          </a:p>
          <a:p>
            <a:pPr eaLnBrk="1" hangingPunct="1">
              <a:lnSpc>
                <a:spcPct val="80000"/>
              </a:lnSpc>
            </a:pPr>
            <a:r>
              <a:rPr lang="ru-RU" sz="3200" smtClean="0">
                <a:latin typeface="TimesNewRomanPSMT" charset="-52"/>
              </a:rPr>
              <a:t>Недостаточное внимание стендистов к посетителям – самый большой недостаток персонала выставок.</a:t>
            </a:r>
          </a:p>
        </p:txBody>
      </p:sp>
    </p:spTree>
    <p:extLst>
      <p:ext uri="{BB962C8B-B14F-4D97-AF65-F5344CB8AC3E}">
        <p14:creationId xmlns:p14="http://schemas.microsoft.com/office/powerpoint/2010/main" val="38086727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30722" name="Объект 2"/>
          <p:cNvSpPr>
            <a:spLocks noGrp="1"/>
          </p:cNvSpPr>
          <p:nvPr>
            <p:ph sz="quarter" idx="13"/>
          </p:nvPr>
        </p:nvSpPr>
        <p:spPr>
          <a:xfrm>
            <a:off x="250825" y="404813"/>
            <a:ext cx="8642350" cy="6119812"/>
          </a:xfrm>
        </p:spPr>
        <p:txBody>
          <a:bodyPr/>
          <a:lstStyle/>
          <a:p>
            <a:pPr eaLnBrk="1" hangingPunct="1"/>
            <a:r>
              <a:rPr lang="ru-RU" sz="3200" smtClean="0"/>
              <a:t>Для каждого человека с позиций возможности общения существуют три зоны: публичная, персональная и интимная</a:t>
            </a:r>
          </a:p>
          <a:p>
            <a:pPr eaLnBrk="1" hangingPunct="1"/>
            <a:endParaRPr lang="ru-RU" sz="3200" smtClean="0"/>
          </a:p>
        </p:txBody>
      </p:sp>
      <p:pic>
        <p:nvPicPr>
          <p:cNvPr id="30723" name="Picture 4"/>
          <p:cNvPicPr>
            <a:picLocks noChangeAspect="1" noChangeArrowheads="1"/>
          </p:cNvPicPr>
          <p:nvPr/>
        </p:nvPicPr>
        <p:blipFill>
          <a:blip r:embed="rId2"/>
          <a:srcRect/>
          <a:stretch>
            <a:fillRect/>
          </a:stretch>
        </p:blipFill>
        <p:spPr bwMode="auto">
          <a:xfrm>
            <a:off x="2627313" y="2276475"/>
            <a:ext cx="4538662" cy="4287838"/>
          </a:xfrm>
          <a:prstGeom prst="rect">
            <a:avLst/>
          </a:prstGeom>
          <a:noFill/>
          <a:ln w="9525">
            <a:noFill/>
            <a:miter lim="800000"/>
            <a:headEnd/>
            <a:tailEnd/>
          </a:ln>
        </p:spPr>
      </p:pic>
    </p:spTree>
    <p:extLst>
      <p:ext uri="{BB962C8B-B14F-4D97-AF65-F5344CB8AC3E}">
        <p14:creationId xmlns:p14="http://schemas.microsoft.com/office/powerpoint/2010/main" val="34712459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p:nvPr>
        </p:nvSpPr>
        <p:spPr bwMode="auto"/>
        <p:txBody>
          <a:bodyPr wrap="square" numCol="1" compatLnSpc="1">
            <a:prstTxWarp prst="textNoShape">
              <a:avLst/>
            </a:prstTxWarp>
          </a:bodyPr>
          <a:lstStyle/>
          <a:p>
            <a:pPr eaLnBrk="1" hangingPunct="1"/>
            <a:endParaRPr lang="ru-RU" smtClean="0">
              <a:solidFill>
                <a:schemeClr val="tx1"/>
              </a:solidFill>
              <a:effectLst/>
            </a:endParaRPr>
          </a:p>
        </p:txBody>
      </p:sp>
      <p:sp>
        <p:nvSpPr>
          <p:cNvPr id="31746" name="Rectangle 3"/>
          <p:cNvSpPr>
            <a:spLocks noGrp="1"/>
          </p:cNvSpPr>
          <p:nvPr>
            <p:ph type="body" idx="4294967295"/>
          </p:nvPr>
        </p:nvSpPr>
        <p:spPr>
          <a:xfrm>
            <a:off x="250825" y="731838"/>
            <a:ext cx="8497888" cy="5937250"/>
          </a:xfrm>
        </p:spPr>
        <p:txBody>
          <a:bodyPr/>
          <a:lstStyle/>
          <a:p>
            <a:pPr eaLnBrk="1" hangingPunct="1"/>
            <a:r>
              <a:rPr lang="ru-RU" sz="3200" smtClean="0">
                <a:latin typeface="TimesNewRomanPSMT" charset="-52"/>
              </a:rPr>
              <a:t>Публичная зона – составляющая примерно 4 м, то расстояние между стендистом и посетителем, преодолев которое, он может стать вашим клиентом. Именно в этой зоне посетитель чувствует себя в безопасности и стремится соблюдать эту дистанцию. </a:t>
            </a:r>
          </a:p>
          <a:p>
            <a:pPr eaLnBrk="1" hangingPunct="1"/>
            <a:r>
              <a:rPr lang="ru-RU" sz="3200" smtClean="0">
                <a:latin typeface="TimesNewRomanPSMT" charset="-52"/>
              </a:rPr>
              <a:t>В средней зоне – на расстоянии от 1 до 4 м начинается процесс завязывания знакомства, и стен-диет может классифицировать посетителя.</a:t>
            </a:r>
          </a:p>
        </p:txBody>
      </p:sp>
    </p:spTree>
    <p:extLst>
      <p:ext uri="{BB962C8B-B14F-4D97-AF65-F5344CB8AC3E}">
        <p14:creationId xmlns:p14="http://schemas.microsoft.com/office/powerpoint/2010/main" val="16417533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p:nvPr>
        </p:nvSpPr>
        <p:spPr bwMode="auto"/>
        <p:txBody>
          <a:bodyPr wrap="square" numCol="1" compatLnSpc="1">
            <a:prstTxWarp prst="textNoShape">
              <a:avLst/>
            </a:prstTxWarp>
          </a:bodyPr>
          <a:lstStyle/>
          <a:p>
            <a:pPr eaLnBrk="1" hangingPunct="1"/>
            <a:endParaRPr lang="ru-RU" smtClean="0">
              <a:solidFill>
                <a:schemeClr val="tx1"/>
              </a:solidFill>
              <a:effectLst/>
            </a:endParaRPr>
          </a:p>
        </p:txBody>
      </p:sp>
      <p:sp>
        <p:nvSpPr>
          <p:cNvPr id="32770" name="Rectangle 3"/>
          <p:cNvSpPr>
            <a:spLocks noGrp="1"/>
          </p:cNvSpPr>
          <p:nvPr>
            <p:ph type="body" idx="4294967295"/>
          </p:nvPr>
        </p:nvSpPr>
        <p:spPr>
          <a:xfrm>
            <a:off x="0" y="0"/>
            <a:ext cx="9144000" cy="6308725"/>
          </a:xfrm>
        </p:spPr>
        <p:txBody>
          <a:bodyPr>
            <a:normAutofit lnSpcReduction="10000"/>
          </a:bodyPr>
          <a:lstStyle/>
          <a:p>
            <a:pPr eaLnBrk="1" hangingPunct="1"/>
            <a:r>
              <a:rPr lang="ru-RU" sz="2800" smtClean="0"/>
              <a:t>Интимная зона – расстояние до 1 м – идеальная зона для установления деловых контактов, если посетитель позволит вам войти в эту зону, это – начало доверия. Не следует спешить входить в эту зону, нужно дождаться момента, когда это позволит посетитель. Однако надо помнить, что у представителей разных национальных культур «пространство комфортного общения» разное. Восточные люди, скандинавы, англосаксы и немцы чаще всего считают пространство в пределах 1,2 м от себя как территорию, которую не должны нарушать иностранцы, а самый маленький «пространственный пузырь» – 0,5 м в радиусе от себя – предназначен для близких людей и родственников</a:t>
            </a:r>
          </a:p>
        </p:txBody>
      </p:sp>
    </p:spTree>
    <p:extLst>
      <p:ext uri="{BB962C8B-B14F-4D97-AF65-F5344CB8AC3E}">
        <p14:creationId xmlns:p14="http://schemas.microsoft.com/office/powerpoint/2010/main" val="1578101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Объект 2"/>
          <p:cNvSpPr>
            <a:spLocks noGrp="1"/>
          </p:cNvSpPr>
          <p:nvPr>
            <p:ph sz="quarter" idx="13"/>
          </p:nvPr>
        </p:nvSpPr>
        <p:spPr>
          <a:xfrm>
            <a:off x="0" y="0"/>
            <a:ext cx="9144000" cy="6597650"/>
          </a:xfrm>
        </p:spPr>
        <p:txBody>
          <a:bodyPr>
            <a:normAutofit lnSpcReduction="10000"/>
          </a:bodyPr>
          <a:lstStyle/>
          <a:p>
            <a:pPr eaLnBrk="1" hangingPunct="1"/>
            <a:r>
              <a:rPr lang="ru-RU" sz="3600" smtClean="0">
                <a:latin typeface="TimesNewRomanPSMT" charset="-52"/>
              </a:rPr>
              <a:t>Процесс коммуникации начинается еще до того, как посетитель вошел на стенд.</a:t>
            </a:r>
          </a:p>
          <a:p>
            <a:pPr eaLnBrk="1" hangingPunct="1"/>
            <a:r>
              <a:rPr lang="ru-RU" sz="3600" smtClean="0">
                <a:latin typeface="TimesNewRomanPSMT" charset="-52"/>
              </a:rPr>
              <a:t>Подсознательный процесс предложения товаров и услуг широко используется на выставках, как и при продажах. Этому процессу способствует и осанка, и одежда стендиста, его улыбка, как бы говорящая, что знакомство с посетителем принесет экспоненту массу положительных эмоций, и приветственное рукопожатие, если для этого появилась возможность.</a:t>
            </a:r>
          </a:p>
        </p:txBody>
      </p:sp>
    </p:spTree>
    <p:extLst>
      <p:ext uri="{BB962C8B-B14F-4D97-AF65-F5344CB8AC3E}">
        <p14:creationId xmlns:p14="http://schemas.microsoft.com/office/powerpoint/2010/main" val="6933189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34818" name="Объект 2"/>
          <p:cNvSpPr>
            <a:spLocks noGrp="1"/>
          </p:cNvSpPr>
          <p:nvPr>
            <p:ph sz="quarter" idx="13"/>
          </p:nvPr>
        </p:nvSpPr>
        <p:spPr>
          <a:xfrm>
            <a:off x="395288" y="188913"/>
            <a:ext cx="8569325" cy="6148387"/>
          </a:xfrm>
        </p:spPr>
        <p:txBody>
          <a:bodyPr/>
          <a:lstStyle/>
          <a:p>
            <a:pPr eaLnBrk="1" hangingPunct="1"/>
            <a:r>
              <a:rPr lang="ru-RU" sz="3200" smtClean="0"/>
              <a:t>После того как посетитель подошел к стенду или вошел на стенд, ему надо дать время осмотреться. Не надо спешить – ему может не понравиться, что с ним внезапно завели разговор. Конечно, если он не представитель целевой группы покупателей. Кроме того, заговорить с незнакомым человеком бывает трудно и стендисту – мало ли, кто обучен и умеет работать в подобной обстановке, когда у посетителя уже выработался своеобразный защитный рефлекс.</a:t>
            </a:r>
          </a:p>
        </p:txBody>
      </p:sp>
    </p:spTree>
    <p:extLst>
      <p:ext uri="{BB962C8B-B14F-4D97-AF65-F5344CB8AC3E}">
        <p14:creationId xmlns:p14="http://schemas.microsoft.com/office/powerpoint/2010/main" val="14341992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35842" name="Объект 2"/>
          <p:cNvSpPr>
            <a:spLocks noGrp="1"/>
          </p:cNvSpPr>
          <p:nvPr>
            <p:ph sz="quarter" idx="13"/>
          </p:nvPr>
        </p:nvSpPr>
        <p:spPr>
          <a:xfrm>
            <a:off x="0" y="188913"/>
            <a:ext cx="9144000" cy="6335712"/>
          </a:xfrm>
        </p:spPr>
        <p:txBody>
          <a:bodyPr>
            <a:normAutofit lnSpcReduction="10000"/>
          </a:bodyPr>
          <a:lstStyle/>
          <a:p>
            <a:pPr eaLnBrk="1" hangingPunct="1"/>
            <a:r>
              <a:rPr lang="ru-RU" sz="3200" smtClean="0"/>
              <a:t>Торговая выставка создает для покупателя дискомфорт, так как он находится в незнакомом месте, в окружении незнакомых людей. Поэтому работники стенда должны сделать все, чтобы создать для него максимально доброжелательную атмосферу.</a:t>
            </a:r>
          </a:p>
          <a:p>
            <a:pPr eaLnBrk="1" hangingPunct="1"/>
            <a:r>
              <a:rPr lang="ru-RU" sz="3200" smtClean="0">
                <a:latin typeface="TimesNewRomanPSMT" charset="-52"/>
              </a:rPr>
              <a:t>Сотруднику стенда следует понаблюдать, чем посетитель стенда заинтересуется. Надо выждать удобный момент, чтобы к нему обратиться в первый раз. При этом ни в коем случае нельзя начинать с целей экспозиции. Нужно  наладить личный контакт, инициатива должна принадлежать стендисту.</a:t>
            </a:r>
            <a:endParaRPr lang="ru-RU" sz="3200" smtClean="0"/>
          </a:p>
          <a:p>
            <a:pPr eaLnBrk="1" hangingPunct="1"/>
            <a:endParaRPr lang="ru-RU" sz="3200" smtClean="0"/>
          </a:p>
        </p:txBody>
      </p:sp>
    </p:spTree>
    <p:extLst>
      <p:ext uri="{BB962C8B-B14F-4D97-AF65-F5344CB8AC3E}">
        <p14:creationId xmlns:p14="http://schemas.microsoft.com/office/powerpoint/2010/main" val="3274317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19458" name="Объект 2"/>
          <p:cNvSpPr>
            <a:spLocks noGrp="1"/>
          </p:cNvSpPr>
          <p:nvPr>
            <p:ph sz="quarter" idx="13"/>
          </p:nvPr>
        </p:nvSpPr>
        <p:spPr>
          <a:xfrm>
            <a:off x="250825" y="260350"/>
            <a:ext cx="8569325" cy="6408738"/>
          </a:xfrm>
        </p:spPr>
        <p:txBody>
          <a:bodyPr/>
          <a:lstStyle/>
          <a:p>
            <a:pPr eaLnBrk="1" hangingPunct="1"/>
            <a:r>
              <a:rPr lang="ru-RU" sz="3200" smtClean="0"/>
              <a:t> </a:t>
            </a:r>
            <a:r>
              <a:rPr lang="ru-RU" sz="3200" smtClean="0">
                <a:latin typeface="TimesNewRomanPSMT" charset="-52"/>
              </a:rPr>
              <a:t>Для выполнения целого ряда работ на стенде может быть привлечен местный вспомогательный персонал (рабочие для монтажа и разборки стенда, помощники на кухне и при приеме гостей, переводчики). </a:t>
            </a:r>
          </a:p>
          <a:p>
            <a:pPr eaLnBrk="1" hangingPunct="1"/>
            <a:r>
              <a:rPr lang="ru-RU" sz="3200" smtClean="0">
                <a:latin typeface="TimesNewRomanPSMT" charset="-52"/>
              </a:rPr>
              <a:t>К персоналу стенда, сформированному в зависимости от величины организации, относятся:</a:t>
            </a:r>
            <a:endParaRPr lang="ru-RU" sz="3200" smtClean="0"/>
          </a:p>
          <a:p>
            <a:pPr eaLnBrk="1" hangingPunct="1"/>
            <a:endParaRPr lang="ru-RU" sz="3200" smtClean="0"/>
          </a:p>
          <a:p>
            <a:pPr eaLnBrk="1" hangingPunct="1">
              <a:buFont typeface="Georgia" pitchFamily="18" charset="0"/>
              <a:buNone/>
            </a:pPr>
            <a:endParaRPr lang="ru-RU" smtClean="0"/>
          </a:p>
        </p:txBody>
      </p:sp>
    </p:spTree>
    <p:extLst>
      <p:ext uri="{BB962C8B-B14F-4D97-AF65-F5344CB8AC3E}">
        <p14:creationId xmlns:p14="http://schemas.microsoft.com/office/powerpoint/2010/main" val="2210155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36866" name="Объект 2"/>
          <p:cNvSpPr>
            <a:spLocks noGrp="1"/>
          </p:cNvSpPr>
          <p:nvPr>
            <p:ph sz="quarter" idx="13"/>
          </p:nvPr>
        </p:nvSpPr>
        <p:spPr>
          <a:xfrm>
            <a:off x="0" y="333375"/>
            <a:ext cx="9144000" cy="5792788"/>
          </a:xfrm>
        </p:spPr>
        <p:txBody>
          <a:bodyPr>
            <a:normAutofit fontScale="92500"/>
          </a:bodyPr>
          <a:lstStyle/>
          <a:p>
            <a:pPr eaLnBrk="1" hangingPunct="1"/>
            <a:r>
              <a:rPr lang="ru-RU" sz="3200" smtClean="0">
                <a:latin typeface="TimesNewRomanPSMT" charset="-52"/>
              </a:rPr>
              <a:t>Посетитель ожидает от персонала стенда деликатного подхода, безупречного приема, теплого обхождения и профессионального обслуживания (получение нужной информации, умелая демонстрация экспонатов и т.д.). Поэтому не  рекомендуется начинать разговор с фразы: «Не могу ли я Вам чем-нибудь помочь?», «Вы что-нибудь ищите?» и других подобных, которые, как правило, могут вызвать раздражение посетителя и отрицательный ответ. Нельзя задавать вопросы, которые могут вызвать у него защитную реакцию.</a:t>
            </a:r>
          </a:p>
        </p:txBody>
      </p:sp>
    </p:spTree>
    <p:extLst>
      <p:ext uri="{BB962C8B-B14F-4D97-AF65-F5344CB8AC3E}">
        <p14:creationId xmlns:p14="http://schemas.microsoft.com/office/powerpoint/2010/main" val="41099127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37890" name="Объект 2"/>
          <p:cNvSpPr>
            <a:spLocks noGrp="1"/>
          </p:cNvSpPr>
          <p:nvPr>
            <p:ph sz="quarter" idx="13"/>
          </p:nvPr>
        </p:nvSpPr>
        <p:spPr>
          <a:xfrm>
            <a:off x="0" y="0"/>
            <a:ext cx="9144000" cy="6524625"/>
          </a:xfrm>
        </p:spPr>
        <p:txBody>
          <a:bodyPr/>
          <a:lstStyle/>
          <a:p>
            <a:pPr eaLnBrk="1" hangingPunct="1"/>
            <a:r>
              <a:rPr lang="ru-RU" sz="3200" smtClean="0"/>
              <a:t>Первый дружеский зрительный контакт, вежливое приветствие, вручение личной или фирменной визитной карточки, вопрос о впечатлении от выставки и дизайне стенда могут создать основу для разговора.</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3356992"/>
            <a:ext cx="3485045" cy="2319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54678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dirty="0"/>
          </a:p>
        </p:txBody>
      </p:sp>
      <p:sp>
        <p:nvSpPr>
          <p:cNvPr id="38914" name="Объект 2"/>
          <p:cNvSpPr>
            <a:spLocks noGrp="1"/>
          </p:cNvSpPr>
          <p:nvPr>
            <p:ph sz="quarter" idx="13"/>
          </p:nvPr>
        </p:nvSpPr>
        <p:spPr>
          <a:xfrm>
            <a:off x="323850" y="731838"/>
            <a:ext cx="8424863" cy="5792787"/>
          </a:xfrm>
        </p:spPr>
        <p:txBody>
          <a:bodyPr/>
          <a:lstStyle/>
          <a:p>
            <a:pPr marL="44450" indent="0" eaLnBrk="1" hangingPunct="1"/>
            <a:r>
              <a:rPr lang="ru-RU" sz="3200" smtClean="0">
                <a:latin typeface="TimesNewRomanPSMT" charset="-52"/>
              </a:rPr>
              <a:t>В начале разговора нужно постараться отвлечь посетителя от посторонних дум и попытаться сосредоточить на вас его внимание и привлечь его внимание к стенду. Если это удалось, отнеситесь к нему, как к важной персоне, попросив его оценить экспозицию, мягкое, вежливое обращение вызывает обоюдную симпатию, покажите ему вашу готовность ответить на его любой вопрос.</a:t>
            </a:r>
          </a:p>
          <a:p>
            <a:pPr marL="44450" indent="0" eaLnBrk="1" hangingPunct="1">
              <a:buFont typeface="Georgia" pitchFamily="18" charset="0"/>
              <a:buNone/>
            </a:pPr>
            <a:endParaRPr lang="ru-RU" sz="2800" smtClean="0"/>
          </a:p>
        </p:txBody>
      </p:sp>
    </p:spTree>
    <p:extLst>
      <p:ext uri="{BB962C8B-B14F-4D97-AF65-F5344CB8AC3E}">
        <p14:creationId xmlns:p14="http://schemas.microsoft.com/office/powerpoint/2010/main" val="15069419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39938" name="Объект 2"/>
          <p:cNvSpPr>
            <a:spLocks noGrp="1"/>
          </p:cNvSpPr>
          <p:nvPr>
            <p:ph sz="quarter" idx="13"/>
          </p:nvPr>
        </p:nvSpPr>
        <p:spPr>
          <a:xfrm>
            <a:off x="0" y="260350"/>
            <a:ext cx="8748713" cy="6481763"/>
          </a:xfrm>
        </p:spPr>
        <p:txBody>
          <a:bodyPr/>
          <a:lstStyle/>
          <a:p>
            <a:pPr eaLnBrk="1" hangingPunct="1"/>
            <a:r>
              <a:rPr lang="ru-RU" sz="3200" smtClean="0"/>
              <a:t>Хороший стендист подобен актеру, он должен немного </a:t>
            </a:r>
            <a:r>
              <a:rPr lang="ru-RU" sz="3200" b="1" smtClean="0"/>
              <a:t>подыграть посетителю</a:t>
            </a:r>
            <a:r>
              <a:rPr lang="ru-RU" sz="3200" smtClean="0"/>
              <a:t>, который также первоначально не намерен раскрывать свои намерения и прикрывает их маской независимости. Легкая шутка по поводу выставки, экспонатов или жизни позволит уменьшить настороженность посетителя.</a:t>
            </a:r>
          </a:p>
        </p:txBody>
      </p:sp>
    </p:spTree>
    <p:extLst>
      <p:ext uri="{BB962C8B-B14F-4D97-AF65-F5344CB8AC3E}">
        <p14:creationId xmlns:p14="http://schemas.microsoft.com/office/powerpoint/2010/main" val="7737286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40962" name="Объект 2"/>
          <p:cNvSpPr>
            <a:spLocks noGrp="1"/>
          </p:cNvSpPr>
          <p:nvPr>
            <p:ph sz="quarter" idx="13"/>
          </p:nvPr>
        </p:nvSpPr>
        <p:spPr>
          <a:xfrm>
            <a:off x="323850" y="188913"/>
            <a:ext cx="8496300" cy="6480175"/>
          </a:xfrm>
        </p:spPr>
        <p:txBody>
          <a:bodyPr/>
          <a:lstStyle/>
          <a:p>
            <a:pPr eaLnBrk="1" hangingPunct="1"/>
            <a:r>
              <a:rPr lang="ru-RU" sz="3200" smtClean="0">
                <a:latin typeface="TimesNewRomanPSMT" charset="-52"/>
              </a:rPr>
              <a:t>Рекомендации выставочников-профессионалов, как достичь взаимопонимания. </a:t>
            </a:r>
          </a:p>
          <a:p>
            <a:pPr eaLnBrk="1" hangingPunct="1"/>
            <a:r>
              <a:rPr lang="ru-RU" sz="3200" smtClean="0">
                <a:latin typeface="TimesNewRomanPSMT" charset="-52"/>
              </a:rPr>
              <a:t>1.  Зеркальное копирование манер, жестов и стиля речи собеседника, так как при общении людей вырабатывается степень бессознательного физического копирования. Если это удастся проделать незаметно и ненавязчиво и посетитель даже не заметит этого подражания, то создается атмосфера для быстрого взаимопонимания.</a:t>
            </a:r>
          </a:p>
        </p:txBody>
      </p:sp>
    </p:spTree>
    <p:extLst>
      <p:ext uri="{BB962C8B-B14F-4D97-AF65-F5344CB8AC3E}">
        <p14:creationId xmlns:p14="http://schemas.microsoft.com/office/powerpoint/2010/main" val="33848509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dirty="0"/>
          </a:p>
        </p:txBody>
      </p:sp>
      <p:sp>
        <p:nvSpPr>
          <p:cNvPr id="41986" name="Объект 2"/>
          <p:cNvSpPr>
            <a:spLocks noGrp="1"/>
          </p:cNvSpPr>
          <p:nvPr>
            <p:ph sz="quarter" idx="13"/>
          </p:nvPr>
        </p:nvSpPr>
        <p:spPr>
          <a:xfrm>
            <a:off x="179388" y="333375"/>
            <a:ext cx="8964612" cy="6264275"/>
          </a:xfrm>
        </p:spPr>
        <p:txBody>
          <a:bodyPr/>
          <a:lstStyle/>
          <a:p>
            <a:pPr eaLnBrk="1" hangingPunct="1">
              <a:buFont typeface="Georgia" pitchFamily="18" charset="0"/>
              <a:buNone/>
            </a:pPr>
            <a:r>
              <a:rPr lang="ru-RU" sz="3600" smtClean="0"/>
              <a:t>2. </a:t>
            </a:r>
            <a:r>
              <a:rPr lang="ru-RU" sz="3600" smtClean="0">
                <a:latin typeface="TimesNewRomanPSMT" charset="-52"/>
              </a:rPr>
              <a:t>Использование какого-либо ключевого слова, фразы или жеста также может вызвать у собеседника положительные эмоции. Например, обращение внимания на профессиональный значок на лацкане пиджака или эмблему общественной академии, высокая оценка их значимости могут стать тем мостом, по которому легче проникнуть в интимную зону общения.</a:t>
            </a:r>
          </a:p>
        </p:txBody>
      </p:sp>
    </p:spTree>
    <p:extLst>
      <p:ext uri="{BB962C8B-B14F-4D97-AF65-F5344CB8AC3E}">
        <p14:creationId xmlns:p14="http://schemas.microsoft.com/office/powerpoint/2010/main" val="14466783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43010" name="Объект 2"/>
          <p:cNvSpPr>
            <a:spLocks noGrp="1"/>
          </p:cNvSpPr>
          <p:nvPr>
            <p:ph sz="quarter" idx="13"/>
          </p:nvPr>
        </p:nvSpPr>
        <p:spPr>
          <a:xfrm>
            <a:off x="468313" y="731838"/>
            <a:ext cx="8135937" cy="5792787"/>
          </a:xfrm>
        </p:spPr>
        <p:txBody>
          <a:bodyPr/>
          <a:lstStyle/>
          <a:p>
            <a:pPr eaLnBrk="1" hangingPunct="1"/>
            <a:r>
              <a:rPr lang="ru-RU" sz="3200" smtClean="0">
                <a:latin typeface="TimesNewRomanPSMT" charset="-52"/>
              </a:rPr>
              <a:t>После того как разговор начат, можно давать разъяснения по поводу экспоната, заинтересовавшего посетителя. </a:t>
            </a:r>
          </a:p>
          <a:p>
            <a:pPr eaLnBrk="1" hangingPunct="1"/>
            <a:r>
              <a:rPr lang="ru-RU" sz="3200" smtClean="0">
                <a:latin typeface="TimesNewRomanPSMT" charset="-52"/>
              </a:rPr>
              <a:t>К знакомым посетителям следует обращаться сразу, выделить их из окружающих стенд людей. </a:t>
            </a:r>
          </a:p>
          <a:p>
            <a:pPr eaLnBrk="1" hangingPunct="1"/>
            <a:r>
              <a:rPr lang="ru-RU" sz="3200" smtClean="0">
                <a:latin typeface="TimesNewRomanPSMT" charset="-52"/>
              </a:rPr>
              <a:t>Разговор обязательно надо вести без всякой навязчивости. Умение выслушать собеседника – редкий дар.</a:t>
            </a:r>
          </a:p>
        </p:txBody>
      </p:sp>
    </p:spTree>
    <p:extLst>
      <p:ext uri="{BB962C8B-B14F-4D97-AF65-F5344CB8AC3E}">
        <p14:creationId xmlns:p14="http://schemas.microsoft.com/office/powerpoint/2010/main" val="36578421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marL="320040" indent="-320040" eaLnBrk="1" fontAlgn="auto" hangingPunct="1">
              <a:spcAft>
                <a:spcPts val="0"/>
              </a:spcAft>
              <a:buClr>
                <a:schemeClr val="accent6">
                  <a:lumMod val="75000"/>
                </a:schemeClr>
              </a:buClr>
              <a:defRPr/>
            </a:pPr>
            <a:endParaRPr lang="ru-RU"/>
          </a:p>
        </p:txBody>
      </p:sp>
      <p:sp>
        <p:nvSpPr>
          <p:cNvPr id="44034" name="Объект 2"/>
          <p:cNvSpPr>
            <a:spLocks noGrp="1"/>
          </p:cNvSpPr>
          <p:nvPr>
            <p:ph sz="quarter" idx="4294967295"/>
          </p:nvPr>
        </p:nvSpPr>
        <p:spPr>
          <a:xfrm>
            <a:off x="468313" y="731838"/>
            <a:ext cx="8135937" cy="5792787"/>
          </a:xfrm>
        </p:spPr>
        <p:txBody>
          <a:bodyPr/>
          <a:lstStyle/>
          <a:p>
            <a:pPr eaLnBrk="1" hangingPunct="1"/>
            <a:r>
              <a:rPr lang="ru-RU" sz="3200" smtClean="0"/>
              <a:t>При помощи целенаправленных вопросов нужно выяснить у посетителя его позицию, мотивы, выслушать критику и претензии, поинтересоваться о целях применения товара, требованиях к качеству, а также о возможности скорейшего решения по поводу заключения договора.</a:t>
            </a:r>
          </a:p>
        </p:txBody>
      </p:sp>
    </p:spTree>
    <p:extLst>
      <p:ext uri="{BB962C8B-B14F-4D97-AF65-F5344CB8AC3E}">
        <p14:creationId xmlns:p14="http://schemas.microsoft.com/office/powerpoint/2010/main" val="17976461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marL="320040" indent="-320040" eaLnBrk="1" fontAlgn="auto" hangingPunct="1">
              <a:spcAft>
                <a:spcPts val="0"/>
              </a:spcAft>
              <a:buClr>
                <a:schemeClr val="accent6">
                  <a:lumMod val="75000"/>
                </a:schemeClr>
              </a:buClr>
              <a:defRPr/>
            </a:pPr>
            <a:endParaRPr lang="ru-RU"/>
          </a:p>
        </p:txBody>
      </p:sp>
      <p:sp>
        <p:nvSpPr>
          <p:cNvPr id="45058" name="Объект 2"/>
          <p:cNvSpPr>
            <a:spLocks noGrp="1"/>
          </p:cNvSpPr>
          <p:nvPr>
            <p:ph sz="quarter" idx="4294967295"/>
          </p:nvPr>
        </p:nvSpPr>
        <p:spPr>
          <a:xfrm>
            <a:off x="468313" y="731838"/>
            <a:ext cx="8135937" cy="5792787"/>
          </a:xfrm>
        </p:spPr>
        <p:txBody>
          <a:bodyPr/>
          <a:lstStyle/>
          <a:p>
            <a:pPr eaLnBrk="1" hangingPunct="1"/>
            <a:r>
              <a:rPr lang="ru-RU" sz="3200" smtClean="0"/>
              <a:t>После определения уровня профессиональной компетентности посетителя и его прав на принятие решения можно выйти на уровень взаимопонимания. На претензии и высказанные сомнения следует реагировать чутко и тут же предлагать как можно более конкретные способы их разрешения.</a:t>
            </a:r>
          </a:p>
        </p:txBody>
      </p:sp>
    </p:spTree>
    <p:extLst>
      <p:ext uri="{BB962C8B-B14F-4D97-AF65-F5344CB8AC3E}">
        <p14:creationId xmlns:p14="http://schemas.microsoft.com/office/powerpoint/2010/main" val="8211050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07504" y="188640"/>
            <a:ext cx="8712968" cy="6192688"/>
          </a:xfrm>
        </p:spPr>
        <p:txBody>
          <a:bodyPr/>
          <a:lstStyle/>
          <a:p>
            <a:r>
              <a:rPr lang="ru-RU" sz="2800" dirty="0"/>
              <a:t>Кому-то из посетителей следует уделить значительное количество времени, кому-то поменьше, а кого-то и поставить «на место». Да, вежливо и решительно, но с твердостью в голосе, с внутренней и внешней убежденностью.</a:t>
            </a:r>
          </a:p>
          <a:p>
            <a:r>
              <a:rPr lang="ru-RU" sz="2800" dirty="0"/>
              <a:t>В</a:t>
            </a:r>
            <a:r>
              <a:rPr lang="ru-RU" sz="2800" dirty="0" smtClean="0"/>
              <a:t>се </a:t>
            </a:r>
            <a:r>
              <a:rPr lang="ru-RU" sz="2800" dirty="0"/>
              <a:t>следует делать с улыбкой, внутренней радостью, тогда каждый день работы на выставке будет для вас успешным.</a:t>
            </a:r>
          </a:p>
          <a:p>
            <a:endParaRPr lang="ru-RU"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7898" y="4005064"/>
            <a:ext cx="2743200" cy="264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1757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Объект 2"/>
          <p:cNvSpPr>
            <a:spLocks noGrp="1"/>
          </p:cNvSpPr>
          <p:nvPr>
            <p:ph sz="quarter" idx="13"/>
          </p:nvPr>
        </p:nvSpPr>
        <p:spPr>
          <a:xfrm>
            <a:off x="323850" y="260350"/>
            <a:ext cx="8569325" cy="5938838"/>
          </a:xfrm>
        </p:spPr>
        <p:txBody>
          <a:bodyPr/>
          <a:lstStyle/>
          <a:p>
            <a:pPr eaLnBrk="1" hangingPunct="1"/>
            <a:r>
              <a:rPr lang="ru-RU" sz="3200" smtClean="0"/>
              <a:t>- представитель фирмы (исполнительный директор или другое ответственное лицо, уполномоченное руководством организации);</a:t>
            </a:r>
          </a:p>
          <a:p>
            <a:pPr eaLnBrk="1" hangingPunct="1"/>
            <a:r>
              <a:rPr lang="ru-RU" sz="3200" smtClean="0"/>
              <a:t>- руководство стенда (отвечает за работу стенда);</a:t>
            </a:r>
          </a:p>
          <a:p>
            <a:pPr eaLnBrk="1" hangingPunct="1"/>
            <a:r>
              <a:rPr lang="ru-RU" sz="3200" smtClean="0"/>
              <a:t>- стендисты (специалисты, работающие на стенде);</a:t>
            </a:r>
          </a:p>
          <a:p>
            <a:pPr eaLnBrk="1" hangingPunct="1"/>
            <a:r>
              <a:rPr lang="ru-RU" sz="3200" smtClean="0"/>
              <a:t>- технический персонал (консультации, демонстрация товаров);</a:t>
            </a:r>
          </a:p>
        </p:txBody>
      </p:sp>
    </p:spTree>
    <p:extLst>
      <p:ext uri="{BB962C8B-B14F-4D97-AF65-F5344CB8AC3E}">
        <p14:creationId xmlns:p14="http://schemas.microsoft.com/office/powerpoint/2010/main" val="422678525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251520" y="260648"/>
            <a:ext cx="8496944" cy="6336704"/>
          </a:xfrm>
        </p:spPr>
        <p:txBody>
          <a:bodyPr>
            <a:normAutofit/>
          </a:bodyPr>
          <a:lstStyle/>
          <a:p>
            <a:pPr marL="45720" indent="0" algn="ctr">
              <a:buNone/>
            </a:pPr>
            <a:r>
              <a:rPr lang="ru-RU" sz="3200" b="1" dirty="0" smtClean="0"/>
              <a:t>Приёмы завершения беседы</a:t>
            </a:r>
          </a:p>
          <a:p>
            <a:pPr marL="45720" indent="0" algn="just">
              <a:buNone/>
            </a:pPr>
            <a:r>
              <a:rPr lang="ru-RU" sz="2800" dirty="0"/>
              <a:t>Длительность разговоров с посетителями, как правило, незначительная, однако в некоторых случаях беседа может превысить допустимое время, например, когда скопилось некоторое число посетителей. Необходимо дать понять языком жестов или словами, что время расставания уже подошло.</a:t>
            </a:r>
          </a:p>
        </p:txBody>
      </p:sp>
    </p:spTree>
    <p:extLst>
      <p:ext uri="{BB962C8B-B14F-4D97-AF65-F5344CB8AC3E}">
        <p14:creationId xmlns:p14="http://schemas.microsoft.com/office/powerpoint/2010/main" val="13442516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a:xfrm>
            <a:off x="395536" y="332656"/>
            <a:ext cx="8568952" cy="6120680"/>
          </a:xfrm>
        </p:spPr>
        <p:txBody>
          <a:bodyPr>
            <a:normAutofit/>
          </a:bodyPr>
          <a:lstStyle/>
          <a:p>
            <a:r>
              <a:rPr lang="ru-RU" sz="2800" dirty="0"/>
              <a:t>Например, измените позу, сожмите ладони, вручите ему сувенир или образец. В это время не встречайтесь с ним взглядом, и собеседник поймет намек. При прощании с «занудой» можно сказать: «Спасибо за внимание. Наш разговор, мне кажется, затягивается. Это моя визитная карточка, позвоните мне, пожалуйста». Все жесты и фразы целесообразно заготовить заранее. Главное, что это должно быть естественно!</a:t>
            </a:r>
          </a:p>
        </p:txBody>
      </p:sp>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4293096"/>
            <a:ext cx="3592571" cy="2417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776017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marL="320040" indent="-320040" eaLnBrk="1" fontAlgn="auto" hangingPunct="1">
              <a:spcAft>
                <a:spcPts val="0"/>
              </a:spcAft>
              <a:buClr>
                <a:schemeClr val="accent6">
                  <a:lumMod val="75000"/>
                </a:schemeClr>
              </a:buClr>
              <a:defRPr/>
            </a:pPr>
            <a:endParaRPr lang="ru-RU"/>
          </a:p>
        </p:txBody>
      </p:sp>
      <p:sp>
        <p:nvSpPr>
          <p:cNvPr id="46082" name="Объект 2"/>
          <p:cNvSpPr>
            <a:spLocks noGrp="1"/>
          </p:cNvSpPr>
          <p:nvPr>
            <p:ph sz="quarter" idx="4294967295"/>
          </p:nvPr>
        </p:nvSpPr>
        <p:spPr>
          <a:xfrm>
            <a:off x="468313" y="731838"/>
            <a:ext cx="8135937" cy="5792787"/>
          </a:xfrm>
        </p:spPr>
        <p:txBody>
          <a:bodyPr/>
          <a:lstStyle/>
          <a:p>
            <a:pPr eaLnBrk="1" hangingPunct="1"/>
            <a:r>
              <a:rPr lang="ru-RU" sz="3200" b="1" smtClean="0"/>
              <a:t>В заключение беседы</a:t>
            </a:r>
            <a:r>
              <a:rPr lang="ru-RU" sz="3200" smtClean="0"/>
              <a:t> важно по-возможности договориться о дальнейших контактах, например, о времени следующей встречи или о пересылке конкретных товаров или технических деталей. При этом определенную документацию с техническими характеристиками нужно передать сразу, если появляется уверенность в надежности клиента.</a:t>
            </a:r>
          </a:p>
        </p:txBody>
      </p:sp>
    </p:spTree>
    <p:extLst>
      <p:ext uri="{BB962C8B-B14F-4D97-AF65-F5344CB8AC3E}">
        <p14:creationId xmlns:p14="http://schemas.microsoft.com/office/powerpoint/2010/main" val="263571773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16632"/>
            <a:ext cx="7920880" cy="864096"/>
          </a:xfrm>
        </p:spPr>
        <p:txBody>
          <a:bodyPr/>
          <a:lstStyle/>
          <a:p>
            <a:pPr marL="0" indent="0" algn="ctr">
              <a:buNone/>
            </a:pPr>
            <a:r>
              <a:rPr lang="ru-RU" sz="3200" dirty="0" smtClean="0"/>
              <a:t>Демонстрация товаров/услуг</a:t>
            </a:r>
            <a:endParaRPr lang="ru-RU" sz="3200" dirty="0"/>
          </a:p>
        </p:txBody>
      </p:sp>
      <p:sp>
        <p:nvSpPr>
          <p:cNvPr id="3" name="Объект 2"/>
          <p:cNvSpPr>
            <a:spLocks noGrp="1"/>
          </p:cNvSpPr>
          <p:nvPr>
            <p:ph sz="quarter" idx="13"/>
          </p:nvPr>
        </p:nvSpPr>
        <p:spPr>
          <a:xfrm>
            <a:off x="0" y="980728"/>
            <a:ext cx="8748464" cy="5544616"/>
          </a:xfrm>
        </p:spPr>
        <p:txBody>
          <a:bodyPr>
            <a:normAutofit/>
          </a:bodyPr>
          <a:lstStyle/>
          <a:p>
            <a:r>
              <a:rPr lang="ru-RU" sz="2800" dirty="0"/>
              <a:t>Демонстрируйте максимальное количество </a:t>
            </a:r>
            <a:r>
              <a:rPr lang="ru-RU" sz="2800" dirty="0" smtClean="0"/>
              <a:t>продукции/услуг. </a:t>
            </a:r>
            <a:r>
              <a:rPr lang="ru-RU" sz="2800" dirty="0"/>
              <a:t>Показывайте использование товаров: если это оборудование, то покажите, что и как оно производит. Опишите ярко и красочно все достоинства данного </a:t>
            </a:r>
            <a:r>
              <a:rPr lang="ru-RU" sz="2800" dirty="0" smtClean="0"/>
              <a:t>товара/услуги.</a:t>
            </a:r>
          </a:p>
          <a:p>
            <a:r>
              <a:rPr lang="ru-RU" sz="2800" dirty="0"/>
              <a:t>Активизируйте восприятие </a:t>
            </a:r>
            <a:endParaRPr lang="ru-RU" sz="2800" dirty="0" smtClean="0"/>
          </a:p>
          <a:p>
            <a:pPr marL="45720" indent="0">
              <a:buNone/>
            </a:pPr>
            <a:r>
              <a:rPr lang="ru-RU" sz="2800" dirty="0" smtClean="0"/>
              <a:t>посетителя </a:t>
            </a:r>
            <a:r>
              <a:rPr lang="ru-RU" sz="2800" dirty="0"/>
              <a:t>на ваш товар, </a:t>
            </a:r>
            <a:endParaRPr lang="ru-RU" sz="2800" dirty="0" smtClean="0"/>
          </a:p>
          <a:p>
            <a:pPr marL="45720" indent="0">
              <a:buNone/>
            </a:pPr>
            <a:r>
              <a:rPr lang="ru-RU" sz="2800" dirty="0" smtClean="0"/>
              <a:t>пусть </a:t>
            </a:r>
            <a:r>
              <a:rPr lang="ru-RU" sz="2800" dirty="0"/>
              <a:t>как минимум два органа </a:t>
            </a:r>
            <a:endParaRPr lang="ru-RU" sz="2800" dirty="0" smtClean="0"/>
          </a:p>
          <a:p>
            <a:pPr marL="45720" indent="0">
              <a:buNone/>
            </a:pPr>
            <a:r>
              <a:rPr lang="ru-RU" sz="2800" dirty="0" smtClean="0"/>
              <a:t>чувств </a:t>
            </a:r>
            <a:r>
              <a:rPr lang="ru-RU" sz="2800" dirty="0"/>
              <a:t>из пяти будут </a:t>
            </a:r>
            <a:endParaRPr lang="ru-RU" sz="2800" dirty="0" smtClean="0"/>
          </a:p>
          <a:p>
            <a:pPr marL="45720" indent="0">
              <a:buNone/>
            </a:pPr>
            <a:r>
              <a:rPr lang="ru-RU" sz="2800" dirty="0" smtClean="0"/>
              <a:t>«</a:t>
            </a:r>
            <a:r>
              <a:rPr lang="ru-RU" sz="2800" dirty="0"/>
              <a:t>задействованы».</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3717032"/>
            <a:ext cx="3800475" cy="292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42082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a:xfrm>
            <a:off x="251520" y="731520"/>
            <a:ext cx="8568952" cy="5937840"/>
          </a:xfrm>
        </p:spPr>
        <p:txBody>
          <a:bodyPr/>
          <a:lstStyle/>
          <a:p>
            <a:r>
              <a:rPr lang="ru-RU" sz="2800" dirty="0"/>
              <a:t>Кроме того, очень важно, чтобы для каждого сотрудника стенда были определены:</a:t>
            </a:r>
          </a:p>
          <a:p>
            <a:r>
              <a:rPr lang="ru-RU" sz="2800" dirty="0"/>
              <a:t>– функциональные обязанности;</a:t>
            </a:r>
          </a:p>
          <a:p>
            <a:r>
              <a:rPr lang="ru-RU" sz="2800" dirty="0"/>
              <a:t>– иерархия и взаимозаменяемость сотрудников;</a:t>
            </a:r>
          </a:p>
          <a:p>
            <a:r>
              <a:rPr lang="ru-RU" sz="2800" dirty="0"/>
              <a:t>– график индивидуальной работы;</a:t>
            </a:r>
          </a:p>
          <a:p>
            <a:r>
              <a:rPr lang="ru-RU" sz="2800" dirty="0"/>
              <a:t>– время приема пищи, отдыха, перерывов.</a:t>
            </a:r>
          </a:p>
          <a:p>
            <a:pPr marL="45720" indent="0">
              <a:buNone/>
            </a:pPr>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9868" y="4005064"/>
            <a:ext cx="2957513" cy="242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95621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79512" y="188640"/>
            <a:ext cx="8784976" cy="6480720"/>
          </a:xfrm>
        </p:spPr>
        <p:txBody>
          <a:bodyPr>
            <a:normAutofit fontScale="92500" lnSpcReduction="20000"/>
          </a:bodyPr>
          <a:lstStyle/>
          <a:p>
            <a:r>
              <a:rPr lang="ru-RU" sz="2800" dirty="0"/>
              <a:t>Каждый сотрудник, работающий на стенде, обязан:</a:t>
            </a:r>
          </a:p>
          <a:p>
            <a:r>
              <a:rPr lang="ru-RU" sz="2800" dirty="0"/>
              <a:t>– всегда вести себя приветливо;</a:t>
            </a:r>
          </a:p>
          <a:p>
            <a:r>
              <a:rPr lang="ru-RU" sz="2800" dirty="0"/>
              <a:t>– быть аккуратно и чисто одетым;</a:t>
            </a:r>
          </a:p>
          <a:p>
            <a:r>
              <a:rPr lang="ru-RU" sz="2800" dirty="0"/>
              <a:t>– никогда не показывать усталость;</a:t>
            </a:r>
          </a:p>
          <a:p>
            <a:r>
              <a:rPr lang="ru-RU" sz="2800" dirty="0"/>
              <a:t>– не суетиться;</a:t>
            </a:r>
          </a:p>
          <a:p>
            <a:r>
              <a:rPr lang="ru-RU" sz="2800" dirty="0"/>
              <a:t>– не произносить фраз «Этого я не знаю», «Это не мое дело», «Это не моя работа, моя работа…»;</a:t>
            </a:r>
          </a:p>
          <a:p>
            <a:r>
              <a:rPr lang="ru-RU" sz="2800" dirty="0"/>
              <a:t>– не стоять у входа на стенд;</a:t>
            </a:r>
          </a:p>
          <a:p>
            <a:r>
              <a:rPr lang="ru-RU" sz="2800" dirty="0"/>
              <a:t>– не «наскакивать» на посетителя, как только он входит на стенд;</a:t>
            </a:r>
          </a:p>
          <a:p>
            <a:r>
              <a:rPr lang="ru-RU" sz="2800" dirty="0"/>
              <a:t>– не давать посетителю почувствовать, что вы только и ждете момента «напасть» на него;</a:t>
            </a:r>
          </a:p>
          <a:p>
            <a:r>
              <a:rPr lang="ru-RU" sz="2800" dirty="0"/>
              <a:t>– не ходить за посетителем как тень, всегда поворачиваться к нему лицом;</a:t>
            </a:r>
          </a:p>
          <a:p>
            <a:r>
              <a:rPr lang="ru-RU" sz="2800" dirty="0"/>
              <a:t>– дать возможность посетителю рассмотреть все, чем он интересуется.</a:t>
            </a:r>
          </a:p>
          <a:p>
            <a:endParaRPr lang="ru-RU" dirty="0"/>
          </a:p>
        </p:txBody>
      </p:sp>
    </p:spTree>
    <p:extLst>
      <p:ext uri="{BB962C8B-B14F-4D97-AF65-F5344CB8AC3E}">
        <p14:creationId xmlns:p14="http://schemas.microsoft.com/office/powerpoint/2010/main" val="294323612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marL="320040" indent="-320040" eaLnBrk="1" fontAlgn="auto" hangingPunct="1">
              <a:spcAft>
                <a:spcPts val="0"/>
              </a:spcAft>
              <a:buClr>
                <a:schemeClr val="accent6">
                  <a:lumMod val="75000"/>
                </a:schemeClr>
              </a:buClr>
              <a:defRPr/>
            </a:pPr>
            <a:endParaRPr lang="ru-RU"/>
          </a:p>
        </p:txBody>
      </p:sp>
      <p:sp>
        <p:nvSpPr>
          <p:cNvPr id="47106" name="Объект 2"/>
          <p:cNvSpPr>
            <a:spLocks noGrp="1"/>
          </p:cNvSpPr>
          <p:nvPr>
            <p:ph sz="quarter" idx="4294967295"/>
          </p:nvPr>
        </p:nvSpPr>
        <p:spPr>
          <a:xfrm>
            <a:off x="468313" y="731838"/>
            <a:ext cx="8135937" cy="5792787"/>
          </a:xfrm>
        </p:spPr>
        <p:txBody>
          <a:bodyPr/>
          <a:lstStyle/>
          <a:p>
            <a:pPr eaLnBrk="1" hangingPunct="1"/>
            <a:r>
              <a:rPr lang="ru-RU" sz="3200" smtClean="0">
                <a:latin typeface="TimesNewRomanPSMT" charset="-52"/>
              </a:rPr>
              <a:t>Для эффективности последующего анализа результатов выставки необходимо вести учет контактов с посетителями. Точная информация для последующей обработки исключает возможность противоречий в высказываниях при дальнейших контактах с этим клиентом</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4797152"/>
            <a:ext cx="259715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55115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marL="320040" indent="-320040" eaLnBrk="1" fontAlgn="auto" hangingPunct="1">
              <a:spcAft>
                <a:spcPts val="0"/>
              </a:spcAft>
              <a:buClr>
                <a:schemeClr val="accent6">
                  <a:lumMod val="75000"/>
                </a:schemeClr>
              </a:buClr>
              <a:defRPr/>
            </a:pPr>
            <a:endParaRPr lang="ru-RU"/>
          </a:p>
        </p:txBody>
      </p:sp>
      <p:sp>
        <p:nvSpPr>
          <p:cNvPr id="48130" name="Объект 2"/>
          <p:cNvSpPr>
            <a:spLocks noGrp="1"/>
          </p:cNvSpPr>
          <p:nvPr>
            <p:ph sz="quarter" idx="4294967295"/>
          </p:nvPr>
        </p:nvSpPr>
        <p:spPr>
          <a:xfrm>
            <a:off x="468313" y="731838"/>
            <a:ext cx="8135937" cy="5792787"/>
          </a:xfrm>
        </p:spPr>
        <p:txBody>
          <a:bodyPr/>
          <a:lstStyle/>
          <a:p>
            <a:pPr eaLnBrk="1" hangingPunct="1"/>
            <a:r>
              <a:rPr lang="ru-RU" sz="3200" smtClean="0"/>
              <a:t>Однако этому должна предшествовать следующая работа. Специально заранее заготовленные для этого бланки помогут сократить затраты времени: сотрудник может очень быстро их заполнить. Только точность при заполнении учетного листка гарантирует правильность решений и безукоризненное выполнение заявок или пожеланий посетителя.</a:t>
            </a:r>
          </a:p>
        </p:txBody>
      </p:sp>
    </p:spTree>
    <p:extLst>
      <p:ext uri="{BB962C8B-B14F-4D97-AF65-F5344CB8AC3E}">
        <p14:creationId xmlns:p14="http://schemas.microsoft.com/office/powerpoint/2010/main" val="2806966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marL="320040" indent="-320040" eaLnBrk="1" fontAlgn="auto" hangingPunct="1">
              <a:spcAft>
                <a:spcPts val="0"/>
              </a:spcAft>
              <a:buClr>
                <a:schemeClr val="accent6">
                  <a:lumMod val="75000"/>
                </a:schemeClr>
              </a:buClr>
              <a:defRPr/>
            </a:pPr>
            <a:endParaRPr lang="ru-RU"/>
          </a:p>
        </p:txBody>
      </p:sp>
      <p:sp>
        <p:nvSpPr>
          <p:cNvPr id="49154" name="Объект 2"/>
          <p:cNvSpPr>
            <a:spLocks noGrp="1"/>
          </p:cNvSpPr>
          <p:nvPr>
            <p:ph sz="quarter" idx="4294967295"/>
          </p:nvPr>
        </p:nvSpPr>
        <p:spPr>
          <a:xfrm>
            <a:off x="0" y="333375"/>
            <a:ext cx="9144000" cy="6191250"/>
          </a:xfrm>
        </p:spPr>
        <p:txBody>
          <a:bodyPr/>
          <a:lstStyle/>
          <a:p>
            <a:r>
              <a:rPr lang="ru-RU" sz="3200" smtClean="0"/>
              <a:t>Но до того нужно определить, какие именно беседы можно рассматривать как</a:t>
            </a:r>
            <a:r>
              <a:rPr lang="en-US" sz="3200" smtClean="0"/>
              <a:t> </a:t>
            </a:r>
            <a:r>
              <a:rPr lang="ru-RU" sz="3200" smtClean="0"/>
              <a:t>материал, заслуживающий записи. Общее правило гласит, что учетный листок</a:t>
            </a:r>
            <a:r>
              <a:rPr lang="en-US" sz="3200" smtClean="0"/>
              <a:t> </a:t>
            </a:r>
            <a:r>
              <a:rPr lang="ru-RU" sz="3200" smtClean="0"/>
              <a:t>подлежит заполнению только в том случае, если посетитель выразил серьезную</a:t>
            </a:r>
            <a:r>
              <a:rPr lang="en-US" sz="3200" smtClean="0"/>
              <a:t> </a:t>
            </a:r>
            <a:r>
              <a:rPr lang="ru-RU" sz="3200" smtClean="0"/>
              <a:t>заинтересованность в товаре.</a:t>
            </a:r>
            <a:endParaRPr lang="en-US" sz="3200" smtClean="0"/>
          </a:p>
          <a:p>
            <a:r>
              <a:rPr lang="ru-RU" sz="3200" smtClean="0">
                <a:latin typeface="TimesNewRomanPSMT" charset="-52"/>
              </a:rPr>
              <a:t>Бланки работы с посетителями, бюллетени посетителей или записи разговора с</a:t>
            </a:r>
            <a:r>
              <a:rPr lang="en-US" sz="3200" smtClean="0">
                <a:latin typeface="TimesNewRomanPSMT" charset="-52"/>
              </a:rPr>
              <a:t> </a:t>
            </a:r>
            <a:r>
              <a:rPr lang="ru-RU" sz="3200" smtClean="0">
                <a:latin typeface="TimesNewRomanPSMT" charset="-52"/>
              </a:rPr>
              <a:t>ними разработаны многочисленными выставочными структурами и их</a:t>
            </a:r>
            <a:r>
              <a:rPr lang="en-US" sz="3200" smtClean="0">
                <a:latin typeface="TimesNewRomanPSMT" charset="-52"/>
              </a:rPr>
              <a:t> </a:t>
            </a:r>
            <a:r>
              <a:rPr lang="ru-RU" sz="3200" smtClean="0">
                <a:latin typeface="TimesNewRomanPSMT" charset="-52"/>
              </a:rPr>
              <a:t>ассоциациями</a:t>
            </a:r>
          </a:p>
        </p:txBody>
      </p:sp>
    </p:spTree>
    <p:extLst>
      <p:ext uri="{BB962C8B-B14F-4D97-AF65-F5344CB8AC3E}">
        <p14:creationId xmlns:p14="http://schemas.microsoft.com/office/powerpoint/2010/main" val="28056518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marL="320040" indent="-320040" eaLnBrk="1" fontAlgn="auto" hangingPunct="1">
              <a:spcAft>
                <a:spcPts val="0"/>
              </a:spcAft>
              <a:buClr>
                <a:schemeClr val="accent6">
                  <a:lumMod val="75000"/>
                </a:schemeClr>
              </a:buClr>
              <a:defRPr/>
            </a:pPr>
            <a:endParaRPr lang="ru-RU"/>
          </a:p>
        </p:txBody>
      </p:sp>
      <p:sp>
        <p:nvSpPr>
          <p:cNvPr id="50178" name="Объект 2"/>
          <p:cNvSpPr>
            <a:spLocks noGrp="1"/>
          </p:cNvSpPr>
          <p:nvPr>
            <p:ph sz="quarter" idx="4294967295"/>
          </p:nvPr>
        </p:nvSpPr>
        <p:spPr>
          <a:xfrm>
            <a:off x="0" y="333375"/>
            <a:ext cx="9144000" cy="6191250"/>
          </a:xfrm>
        </p:spPr>
        <p:txBody>
          <a:bodyPr>
            <a:normAutofit lnSpcReduction="10000"/>
          </a:bodyPr>
          <a:lstStyle/>
          <a:p>
            <a:r>
              <a:rPr lang="ru-RU" sz="3200" smtClean="0"/>
              <a:t>На основе учета посетителей необходимо ежедневно проводить анализ работы</a:t>
            </a:r>
            <a:r>
              <a:rPr lang="en-US" sz="3200" smtClean="0"/>
              <a:t> </a:t>
            </a:r>
            <a:r>
              <a:rPr lang="ru-RU" sz="3200" smtClean="0"/>
              <a:t>стенда, оценивать степень важности контактов. После завершения работы</a:t>
            </a:r>
            <a:r>
              <a:rPr lang="en-US" sz="3200" smtClean="0"/>
              <a:t> </a:t>
            </a:r>
            <a:r>
              <a:rPr lang="ru-RU" sz="3200" smtClean="0"/>
              <a:t>выставки можно будет получить общие результаты с помощью таких</a:t>
            </a:r>
            <a:r>
              <a:rPr lang="en-US" sz="3200" smtClean="0"/>
              <a:t> </a:t>
            </a:r>
            <a:r>
              <a:rPr lang="ru-RU" sz="3200" smtClean="0"/>
              <a:t>показателей, как: средняя дневная частота посещений, дневной уровень</a:t>
            </a:r>
            <a:r>
              <a:rPr lang="en-US" sz="3200" smtClean="0"/>
              <a:t> </a:t>
            </a:r>
            <a:r>
              <a:rPr lang="ru-RU" sz="3200" smtClean="0"/>
              <a:t>коммерческих контактов, степень интенсивности коммерческих контактов,</a:t>
            </a:r>
            <a:r>
              <a:rPr lang="en-US" sz="3200" smtClean="0"/>
              <a:t> </a:t>
            </a:r>
            <a:r>
              <a:rPr lang="ru-RU" sz="3200" smtClean="0"/>
              <a:t>стоимость участия в расчете на одного посетителя, представляющего</a:t>
            </a:r>
            <a:r>
              <a:rPr lang="en-US" sz="3200" smtClean="0"/>
              <a:t> </a:t>
            </a:r>
            <a:r>
              <a:rPr lang="ru-RU" sz="3200" smtClean="0"/>
              <a:t>коммерческий интерес, расходы по содержанию персонала в расчете на одного</a:t>
            </a:r>
            <a:r>
              <a:rPr lang="en-US" sz="3200" smtClean="0"/>
              <a:t> </a:t>
            </a:r>
            <a:r>
              <a:rPr lang="ru-RU" sz="3200" smtClean="0"/>
              <a:t>посетителя.</a:t>
            </a:r>
          </a:p>
        </p:txBody>
      </p:sp>
    </p:spTree>
    <p:extLst>
      <p:ext uri="{BB962C8B-B14F-4D97-AF65-F5344CB8AC3E}">
        <p14:creationId xmlns:p14="http://schemas.microsoft.com/office/powerpoint/2010/main" val="804724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21506" name="Объект 2"/>
          <p:cNvSpPr>
            <a:spLocks noGrp="1"/>
          </p:cNvSpPr>
          <p:nvPr>
            <p:ph sz="quarter" idx="13"/>
          </p:nvPr>
        </p:nvSpPr>
        <p:spPr>
          <a:xfrm>
            <a:off x="0" y="404813"/>
            <a:ext cx="9144000" cy="6119812"/>
          </a:xfrm>
        </p:spPr>
        <p:txBody>
          <a:bodyPr/>
          <a:lstStyle/>
          <a:p>
            <a:pPr eaLnBrk="1" hangingPunct="1"/>
            <a:r>
              <a:rPr lang="ru-RU" sz="3200" smtClean="0">
                <a:latin typeface="Wingdings-Regular"/>
              </a:rPr>
              <a:t>- </a:t>
            </a:r>
            <a:r>
              <a:rPr lang="ru-RU" sz="3200" smtClean="0">
                <a:latin typeface="TimesNewRomanPSMT" charset="-52"/>
              </a:rPr>
              <a:t>референты по странам (в случае проведения переговоров об экспорте);</a:t>
            </a:r>
          </a:p>
          <a:p>
            <a:pPr eaLnBrk="1" hangingPunct="1"/>
            <a:r>
              <a:rPr lang="ru-RU" sz="3200" smtClean="0">
                <a:latin typeface="Wingdings-Regular"/>
              </a:rPr>
              <a:t>-  </a:t>
            </a:r>
            <a:r>
              <a:rPr lang="ru-RU" sz="3200" smtClean="0">
                <a:latin typeface="TimesNewRomanPSMT" charset="-52"/>
              </a:rPr>
              <a:t>переводчик;</a:t>
            </a:r>
          </a:p>
          <a:p>
            <a:pPr eaLnBrk="1" hangingPunct="1"/>
            <a:r>
              <a:rPr lang="ru-RU" sz="3200" smtClean="0">
                <a:latin typeface="Wingdings-Regular"/>
              </a:rPr>
              <a:t>-  </a:t>
            </a:r>
            <a:r>
              <a:rPr lang="ru-RU" sz="3200" smtClean="0">
                <a:latin typeface="TimesNewRomanPSMT" charset="-52"/>
              </a:rPr>
              <a:t>ответственный за работу с прессой;</a:t>
            </a:r>
          </a:p>
          <a:p>
            <a:pPr eaLnBrk="1" hangingPunct="1"/>
            <a:r>
              <a:rPr lang="ru-RU" sz="3200" smtClean="0">
                <a:latin typeface="Wingdings-Regular"/>
              </a:rPr>
              <a:t>- </a:t>
            </a:r>
            <a:r>
              <a:rPr lang="ru-RU" sz="3200" smtClean="0">
                <a:latin typeface="TimesNewRomanPSMT" charset="-52"/>
              </a:rPr>
              <a:t>специалист, отвечающий за справочно-информационную службу стенда;</a:t>
            </a:r>
          </a:p>
          <a:p>
            <a:pPr eaLnBrk="1" hangingPunct="1"/>
            <a:r>
              <a:rPr lang="ru-RU" sz="3200" smtClean="0">
                <a:latin typeface="Wingdings-Regular"/>
              </a:rPr>
              <a:t>-  </a:t>
            </a:r>
            <a:r>
              <a:rPr lang="ru-RU" sz="3200" smtClean="0">
                <a:latin typeface="TimesNewRomanPSMT" charset="-52"/>
              </a:rPr>
              <a:t>обслуживающий персонал (прием гостей, сервис, охрана,уборка).</a:t>
            </a:r>
          </a:p>
          <a:p>
            <a:pPr eaLnBrk="1" hangingPunct="1"/>
            <a:r>
              <a:rPr lang="ru-RU" sz="2400" smtClean="0"/>
              <a:t>Это возможный круг специалистов, обеспечивающих работу стенда. Подобные коллективы формировались ранее для только участия страны в крупных международных выставках.</a:t>
            </a:r>
          </a:p>
        </p:txBody>
      </p:sp>
    </p:spTree>
    <p:extLst>
      <p:ext uri="{BB962C8B-B14F-4D97-AF65-F5344CB8AC3E}">
        <p14:creationId xmlns:p14="http://schemas.microsoft.com/office/powerpoint/2010/main" val="21824440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323528" y="188640"/>
            <a:ext cx="8568952" cy="6408712"/>
          </a:xfrm>
        </p:spPr>
        <p:txBody>
          <a:bodyPr>
            <a:normAutofit/>
          </a:bodyPr>
          <a:lstStyle/>
          <a:p>
            <a:r>
              <a:rPr lang="ru-RU" sz="2800" dirty="0" smtClean="0"/>
              <a:t>Необходимо вести </a:t>
            </a:r>
            <a:r>
              <a:rPr lang="ru-RU" sz="2800" dirty="0"/>
              <a:t>журнал учета посетителей, который должен содержать следующие графы:</a:t>
            </a:r>
          </a:p>
          <a:p>
            <a:r>
              <a:rPr lang="ru-RU" sz="2800" dirty="0"/>
              <a:t>– порядковый номер;</a:t>
            </a:r>
          </a:p>
          <a:p>
            <a:r>
              <a:rPr lang="ru-RU" sz="2800" dirty="0"/>
              <a:t>– Ф. И. О.;</a:t>
            </a:r>
          </a:p>
          <a:p>
            <a:r>
              <a:rPr lang="ru-RU" sz="2800" dirty="0"/>
              <a:t>– фирма;</a:t>
            </a:r>
          </a:p>
          <a:p>
            <a:r>
              <a:rPr lang="ru-RU" sz="2800" dirty="0"/>
              <a:t>– должность;</a:t>
            </a:r>
          </a:p>
          <a:p>
            <a:r>
              <a:rPr lang="ru-RU" sz="2800" dirty="0"/>
              <a:t>– контактная информация;</a:t>
            </a:r>
          </a:p>
          <a:p>
            <a:r>
              <a:rPr lang="ru-RU" sz="2800" dirty="0"/>
              <a:t>– содержание переговоров;</a:t>
            </a:r>
          </a:p>
          <a:p>
            <a:r>
              <a:rPr lang="ru-RU" sz="2800" dirty="0"/>
              <a:t>– примечание.</a:t>
            </a:r>
          </a:p>
          <a:p>
            <a:endParaRPr lang="ru-RU"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5961" y="3429000"/>
            <a:ext cx="4082143"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357799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731520"/>
            <a:ext cx="8136904" cy="5793824"/>
          </a:xfrm>
        </p:spPr>
        <p:txBody>
          <a:bodyPr>
            <a:normAutofit/>
          </a:bodyPr>
          <a:lstStyle/>
          <a:p>
            <a:r>
              <a:rPr lang="ru-RU" sz="3200" dirty="0"/>
              <a:t>Ц</a:t>
            </a:r>
            <a:r>
              <a:rPr lang="ru-RU" sz="3200" dirty="0" smtClean="0"/>
              <a:t>елесообразно </a:t>
            </a:r>
            <a:r>
              <a:rPr lang="ru-RU" sz="3200" dirty="0"/>
              <a:t>иметь журнал для отзывов, причем после занесения отзыва всегда интересоваться, не будет ли возражений, если данное мнение будет опубликовано в печати или рекламных буклетах и листовках.</a:t>
            </a: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7971" y="4221088"/>
            <a:ext cx="3962383" cy="2377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349086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0" y="44624"/>
            <a:ext cx="9144000" cy="6813376"/>
          </a:xfrm>
        </p:spPr>
        <p:txBody>
          <a:bodyPr>
            <a:normAutofit fontScale="92500" lnSpcReduction="20000"/>
          </a:bodyPr>
          <a:lstStyle/>
          <a:p>
            <a:pPr marL="45720" indent="0" algn="ctr">
              <a:buNone/>
            </a:pPr>
            <a:r>
              <a:rPr lang="ru-RU" sz="3500" b="1" dirty="0"/>
              <a:t>Продажи на </a:t>
            </a:r>
            <a:r>
              <a:rPr lang="ru-RU" sz="3500" b="1" dirty="0" smtClean="0"/>
              <a:t>выставке</a:t>
            </a:r>
          </a:p>
          <a:p>
            <a:r>
              <a:rPr lang="ru-RU" sz="3000" dirty="0" smtClean="0"/>
              <a:t>Методы</a:t>
            </a:r>
            <a:r>
              <a:rPr lang="ru-RU" sz="3000" dirty="0"/>
              <a:t>, приемы и способы продажи на выставке по сравнению с обычной продажей имеют некоторые различия:</a:t>
            </a:r>
          </a:p>
          <a:p>
            <a:r>
              <a:rPr lang="ru-RU" sz="3000" dirty="0"/>
              <a:t>– продажи происходят на «нейтральной территории»;</a:t>
            </a:r>
          </a:p>
          <a:p>
            <a:r>
              <a:rPr lang="ru-RU" sz="3000" dirty="0"/>
              <a:t>– процесс продажи очень сильно ограничен во времени;</a:t>
            </a:r>
          </a:p>
          <a:p>
            <a:r>
              <a:rPr lang="ru-RU" sz="3000" dirty="0"/>
              <a:t>– внимание клиента рассредоточено, так как вокруг довольно много интересного;</a:t>
            </a:r>
          </a:p>
          <a:p>
            <a:r>
              <a:rPr lang="ru-RU" sz="3000" dirty="0"/>
              <a:t>– время на сбор, анализ и обработку информации для принятия решения минимально;</a:t>
            </a:r>
          </a:p>
          <a:p>
            <a:r>
              <a:rPr lang="ru-RU" sz="3000" dirty="0"/>
              <a:t>– количество посетителей и, возможно, покупателей велико;</a:t>
            </a:r>
          </a:p>
          <a:p>
            <a:r>
              <a:rPr lang="ru-RU" sz="3000" dirty="0"/>
              <a:t>– возможности демонстрации и проверки товара в действии ограничены.</a:t>
            </a:r>
          </a:p>
          <a:p>
            <a:endParaRPr lang="ru-RU" dirty="0"/>
          </a:p>
        </p:txBody>
      </p:sp>
    </p:spTree>
    <p:extLst>
      <p:ext uri="{BB962C8B-B14F-4D97-AF65-F5344CB8AC3E}">
        <p14:creationId xmlns:p14="http://schemas.microsoft.com/office/powerpoint/2010/main" val="80571042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260648"/>
            <a:ext cx="8136904" cy="6264696"/>
          </a:xfrm>
        </p:spPr>
        <p:txBody>
          <a:bodyPr>
            <a:normAutofit/>
          </a:bodyPr>
          <a:lstStyle/>
          <a:p>
            <a:pPr marL="45720" indent="0" algn="ctr">
              <a:buNone/>
            </a:pPr>
            <a:r>
              <a:rPr lang="ru-RU" sz="3200" b="1" dirty="0" smtClean="0"/>
              <a:t>Раздаточный материал.</a:t>
            </a:r>
          </a:p>
          <a:p>
            <a:pPr marL="45720" indent="0" algn="just">
              <a:buNone/>
            </a:pPr>
            <a:endParaRPr lang="ru-RU" sz="3200"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268760"/>
            <a:ext cx="3886200"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41193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731520"/>
            <a:ext cx="8136904" cy="5793824"/>
          </a:xfrm>
        </p:spPr>
        <p:txBody>
          <a:bodyPr>
            <a:normAutofit/>
          </a:bodyPr>
          <a:lstStyle/>
          <a:p>
            <a:r>
              <a:rPr lang="ru-RU" sz="3200" dirty="0"/>
              <a:t>С</a:t>
            </a:r>
            <a:r>
              <a:rPr lang="ru-RU" sz="3200" dirty="0" smtClean="0"/>
              <a:t>пециалистам </a:t>
            </a:r>
            <a:r>
              <a:rPr lang="ru-RU" sz="3200" dirty="0"/>
              <a:t>известно, что значительное количество всех собираемых на выставке материалов выбрасывается при уходе с ее территории. По статистике 75 % полученного на выставке материала выбрасывается даже до момента ухода из выставочного </a:t>
            </a:r>
            <a:r>
              <a:rPr lang="ru-RU" sz="3200" dirty="0" smtClean="0"/>
              <a:t>зала. </a:t>
            </a:r>
            <a:endParaRPr lang="ru-RU" sz="3200" dirty="0"/>
          </a:p>
        </p:txBody>
      </p:sp>
    </p:spTree>
    <p:extLst>
      <p:ext uri="{BB962C8B-B14F-4D97-AF65-F5344CB8AC3E}">
        <p14:creationId xmlns:p14="http://schemas.microsoft.com/office/powerpoint/2010/main" val="90504999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79512" y="260648"/>
            <a:ext cx="8784976" cy="6597352"/>
          </a:xfrm>
        </p:spPr>
        <p:txBody>
          <a:bodyPr>
            <a:normAutofit fontScale="77500" lnSpcReduction="20000"/>
          </a:bodyPr>
          <a:lstStyle/>
          <a:p>
            <a:r>
              <a:rPr lang="ru-RU" sz="3600" dirty="0"/>
              <a:t>Н</a:t>
            </a:r>
            <a:r>
              <a:rPr lang="ru-RU" sz="3600" dirty="0" smtClean="0"/>
              <a:t>екоторые рекомендации, снижающие </a:t>
            </a:r>
            <a:r>
              <a:rPr lang="ru-RU" sz="3600" dirty="0"/>
              <a:t>затраты на полиграфическую продукцию</a:t>
            </a:r>
            <a:r>
              <a:rPr lang="ru-RU" sz="3600" dirty="0" smtClean="0"/>
              <a:t>:</a:t>
            </a:r>
          </a:p>
          <a:p>
            <a:r>
              <a:rPr lang="ru-RU" sz="3600" dirty="0"/>
              <a:t>– не делайте дорогостоящие проспекты и буклеты;</a:t>
            </a:r>
          </a:p>
          <a:p>
            <a:r>
              <a:rPr lang="ru-RU" sz="3600" dirty="0"/>
              <a:t>– не раздавайте проспекты и буклеты всем подряд, а только постоянным и потенциальным клиентам;</a:t>
            </a:r>
          </a:p>
          <a:p>
            <a:r>
              <a:rPr lang="ru-RU" sz="3600" dirty="0"/>
              <a:t>– всем остальным заинтересованным лицам предлагайте выслать проспекты и буклеты по почте;</a:t>
            </a:r>
          </a:p>
          <a:p>
            <a:r>
              <a:rPr lang="ru-RU" sz="3600" dirty="0"/>
              <a:t>– недорогие сувениры раздавайте всем желающим.</a:t>
            </a:r>
          </a:p>
          <a:p>
            <a:r>
              <a:rPr lang="ru-RU" sz="3600" dirty="0"/>
              <a:t>Особое внимание </a:t>
            </a:r>
            <a:r>
              <a:rPr lang="ru-RU" sz="3600" dirty="0" smtClean="0"/>
              <a:t>уделяется </a:t>
            </a:r>
            <a:r>
              <a:rPr lang="ru-RU" sz="3600" dirty="0"/>
              <a:t>сувенирной рекламе. Ручки, как правило, используются в среднем три-четыре месяца, папка – полгода, календарь – год. Весь этот период сувениры будут напоминать о </a:t>
            </a:r>
            <a:r>
              <a:rPr lang="ru-RU" sz="3600" dirty="0" smtClean="0"/>
              <a:t> </a:t>
            </a:r>
            <a:r>
              <a:rPr lang="ru-RU" sz="3600" dirty="0"/>
              <a:t>фирме.</a:t>
            </a:r>
          </a:p>
          <a:p>
            <a:endParaRPr lang="ru-RU" sz="3200" dirty="0"/>
          </a:p>
        </p:txBody>
      </p:sp>
    </p:spTree>
    <p:extLst>
      <p:ext uri="{BB962C8B-B14F-4D97-AF65-F5344CB8AC3E}">
        <p14:creationId xmlns:p14="http://schemas.microsoft.com/office/powerpoint/2010/main" val="90504999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731520"/>
            <a:ext cx="8136904" cy="5793824"/>
          </a:xfrm>
        </p:spPr>
        <p:txBody>
          <a:bodyPr>
            <a:normAutofit fontScale="92500" lnSpcReduction="20000"/>
          </a:bodyPr>
          <a:lstStyle/>
          <a:p>
            <a:r>
              <a:rPr lang="ru-RU" sz="3200" dirty="0"/>
              <a:t>Р</a:t>
            </a:r>
            <a:r>
              <a:rPr lang="ru-RU" sz="3200" dirty="0" smtClean="0"/>
              <a:t>еклама  </a:t>
            </a:r>
            <a:r>
              <a:rPr lang="ru-RU" sz="3200" dirty="0"/>
              <a:t>фирмы может быть размещена в буклетах, листовках и газетах. Следует особенно остановиться на специализированных изданиях, поскольку реклама, размещенная в них, наиболее эффективна. Это связано с тем, что очень высока вероятность того, что </a:t>
            </a:r>
            <a:r>
              <a:rPr lang="ru-RU" sz="3200" dirty="0" smtClean="0"/>
              <a:t> </a:t>
            </a:r>
            <a:r>
              <a:rPr lang="ru-RU" sz="3200" dirty="0"/>
              <a:t>информация не затеряется в море информационных материалов, полученных на выставке, и что очень многие сохранят газету для прочтения в «спокойной» обстановке. </a:t>
            </a:r>
            <a:endParaRPr lang="ru-RU" sz="3200" dirty="0" smtClean="0"/>
          </a:p>
          <a:p>
            <a:r>
              <a:rPr lang="ru-RU" sz="3200" dirty="0"/>
              <a:t>Р</a:t>
            </a:r>
            <a:r>
              <a:rPr lang="ru-RU" sz="3200" dirty="0" smtClean="0"/>
              <a:t>еклама</a:t>
            </a:r>
            <a:r>
              <a:rPr lang="ru-RU" sz="3200" dirty="0"/>
              <a:t>, размещенная в специализированной газете, имеет сравнительно низкие удельные затраты по сравнению с другими видами рекламы.</a:t>
            </a:r>
          </a:p>
        </p:txBody>
      </p:sp>
    </p:spTree>
    <p:extLst>
      <p:ext uri="{BB962C8B-B14F-4D97-AF65-F5344CB8AC3E}">
        <p14:creationId xmlns:p14="http://schemas.microsoft.com/office/powerpoint/2010/main" val="207583111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0" y="0"/>
            <a:ext cx="9144000" cy="6525344"/>
          </a:xfrm>
        </p:spPr>
        <p:txBody>
          <a:bodyPr>
            <a:normAutofit/>
          </a:bodyPr>
          <a:lstStyle/>
          <a:p>
            <a:pPr marL="45720" indent="0" algn="ctr">
              <a:buNone/>
            </a:pPr>
            <a:r>
              <a:rPr lang="ru-RU" sz="3200" b="1" dirty="0"/>
              <a:t>Прием </a:t>
            </a:r>
            <a:r>
              <a:rPr lang="ru-RU" sz="3200" b="1" dirty="0" smtClean="0"/>
              <a:t>гостей</a:t>
            </a:r>
          </a:p>
          <a:p>
            <a:r>
              <a:rPr lang="ru-RU" sz="2800" dirty="0" smtClean="0"/>
              <a:t>Даже </a:t>
            </a:r>
            <a:r>
              <a:rPr lang="ru-RU" sz="2800" dirty="0"/>
              <a:t>на самом маленьком стенде </a:t>
            </a:r>
            <a:r>
              <a:rPr lang="ru-RU" sz="2800" dirty="0" smtClean="0"/>
              <a:t>можно </a:t>
            </a:r>
            <a:r>
              <a:rPr lang="ru-RU" sz="2800" dirty="0"/>
              <a:t>организовать прием посетителей. Особое внимание необходимо уделить почетным гостям. В этих случаях им могут быть предложены печенье, конфеты, сухарики, чай, кофе, алкогольные и безалкогольные напитки. Что касается фруктов, то нужно позаботиться о том, чтобы они были свежими и аппетитными.</a:t>
            </a:r>
          </a:p>
          <a:p>
            <a:endParaRPr lang="ru-RU" sz="3200"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9946" y="3789040"/>
            <a:ext cx="4284143" cy="2920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583111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0"/>
            <a:ext cx="8496944" cy="6525344"/>
          </a:xfrm>
        </p:spPr>
        <p:txBody>
          <a:bodyPr>
            <a:normAutofit fontScale="92500" lnSpcReduction="20000"/>
          </a:bodyPr>
          <a:lstStyle/>
          <a:p>
            <a:r>
              <a:rPr lang="ru-RU" sz="3200" dirty="0"/>
              <a:t>С</a:t>
            </a:r>
            <a:r>
              <a:rPr lang="ru-RU" sz="3200" dirty="0" smtClean="0"/>
              <a:t>ледует </a:t>
            </a:r>
            <a:r>
              <a:rPr lang="ru-RU" sz="3200" dirty="0"/>
              <a:t>обратить внимание и на достаточное количество посуды, столовых приборов, предусмотреть возможность их вымыть.</a:t>
            </a:r>
          </a:p>
          <a:p>
            <a:r>
              <a:rPr lang="ru-RU" sz="3200" dirty="0"/>
              <a:t>Хорошо запоминаются угощения, каким-то образом связанные с конкретной фирмой или тем местом, где размещается сама фирма. Например, французское вино, немецкое пиво и сосиски или русская водка, квас.</a:t>
            </a:r>
          </a:p>
          <a:p>
            <a:r>
              <a:rPr lang="ru-RU" sz="3200" dirty="0"/>
              <a:t>На территории практически всех выставок есть фирмы, с которыми заключены договоры на поставку напитков, завтраков, обедов – даже непосредственно на стенды. Если выставка небольшая и таких фирм нет, позаботьтесь об этом заранее.</a:t>
            </a:r>
          </a:p>
          <a:p>
            <a:endParaRPr lang="ru-RU" sz="3200" dirty="0"/>
          </a:p>
        </p:txBody>
      </p:sp>
    </p:spTree>
    <p:extLst>
      <p:ext uri="{BB962C8B-B14F-4D97-AF65-F5344CB8AC3E}">
        <p14:creationId xmlns:p14="http://schemas.microsoft.com/office/powerpoint/2010/main" val="20758311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0"/>
            <a:ext cx="8136904" cy="6525344"/>
          </a:xfrm>
        </p:spPr>
        <p:txBody>
          <a:bodyPr>
            <a:normAutofit fontScale="92500"/>
          </a:bodyPr>
          <a:lstStyle/>
          <a:p>
            <a:pPr marL="45720" indent="0" algn="ctr">
              <a:buNone/>
            </a:pPr>
            <a:r>
              <a:rPr lang="ru-RU" sz="3500" b="1" dirty="0" smtClean="0"/>
              <a:t>Учет посетителей </a:t>
            </a:r>
          </a:p>
          <a:p>
            <a:r>
              <a:rPr lang="ru-RU" sz="3200" dirty="0" smtClean="0"/>
              <a:t>Для </a:t>
            </a:r>
            <a:r>
              <a:rPr lang="ru-RU" sz="3200" dirty="0"/>
              <a:t>эффективности </a:t>
            </a:r>
            <a:r>
              <a:rPr lang="ru-RU" sz="3200" dirty="0" err="1"/>
              <a:t>послевыставочного</a:t>
            </a:r>
            <a:r>
              <a:rPr lang="ru-RU" sz="3200" dirty="0"/>
              <a:t> этапа обработки статистических данных и для конкретного подтверждения успеха на выставке по достижению поставленных целей необходимо вести учет контактов с посетителями.</a:t>
            </a:r>
          </a:p>
          <a:p>
            <a:r>
              <a:rPr lang="ru-RU" sz="3200" dirty="0"/>
              <a:t>Н</a:t>
            </a:r>
            <a:r>
              <a:rPr lang="ru-RU" sz="3200" dirty="0" smtClean="0"/>
              <a:t>еобходимо </a:t>
            </a:r>
            <a:r>
              <a:rPr lang="ru-RU" sz="3200" dirty="0"/>
              <a:t>специально заготовить для этого бланки, которые сокращают затраты времени на фиксацию полученной информации. Только точность и четкость при заполнении анкет гарантирует безукоризненное выполнение </a:t>
            </a:r>
            <a:r>
              <a:rPr lang="ru-RU" sz="3200" dirty="0" smtClean="0"/>
              <a:t>заказов.</a:t>
            </a:r>
            <a:endParaRPr lang="ru-RU" sz="3200" dirty="0"/>
          </a:p>
          <a:p>
            <a:endParaRPr lang="ru-RU" sz="3200" dirty="0"/>
          </a:p>
        </p:txBody>
      </p:sp>
    </p:spTree>
    <p:extLst>
      <p:ext uri="{BB962C8B-B14F-4D97-AF65-F5344CB8AC3E}">
        <p14:creationId xmlns:p14="http://schemas.microsoft.com/office/powerpoint/2010/main" val="1801102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79512" y="260648"/>
            <a:ext cx="8784976" cy="6120680"/>
          </a:xfrm>
        </p:spPr>
        <p:txBody>
          <a:bodyPr>
            <a:normAutofit fontScale="62500" lnSpcReduction="20000"/>
          </a:bodyPr>
          <a:lstStyle/>
          <a:p>
            <a:pPr marL="45720" indent="0" algn="ctr">
              <a:buNone/>
            </a:pPr>
            <a:r>
              <a:rPr lang="ru-RU" sz="3600" b="1" dirty="0"/>
              <a:t>Определение рационального количества </a:t>
            </a:r>
            <a:r>
              <a:rPr lang="ru-RU" sz="3600" b="1" dirty="0" smtClean="0"/>
              <a:t>эшелонов</a:t>
            </a:r>
          </a:p>
          <a:p>
            <a:endParaRPr lang="ru-RU" sz="3600" dirty="0" smtClean="0"/>
          </a:p>
          <a:p>
            <a:r>
              <a:rPr lang="ru-RU" sz="4000" dirty="0" smtClean="0"/>
              <a:t>Приказом </a:t>
            </a:r>
            <a:r>
              <a:rPr lang="ru-RU" sz="4000" dirty="0"/>
              <a:t>по компании назначаются </a:t>
            </a:r>
            <a:endParaRPr lang="ru-RU" sz="4000" dirty="0" smtClean="0"/>
          </a:p>
          <a:p>
            <a:pPr marL="45720" indent="0">
              <a:buNone/>
            </a:pPr>
            <a:r>
              <a:rPr lang="ru-RU" sz="4000" dirty="0"/>
              <a:t> </a:t>
            </a:r>
            <a:r>
              <a:rPr lang="ru-RU" sz="4000" dirty="0" smtClean="0"/>
              <a:t> руководитель </a:t>
            </a:r>
            <a:r>
              <a:rPr lang="ru-RU" sz="4000" dirty="0"/>
              <a:t>проекта и </a:t>
            </a:r>
            <a:r>
              <a:rPr lang="ru-RU" sz="4000" dirty="0" smtClean="0"/>
              <a:t>руководитель</a:t>
            </a:r>
          </a:p>
          <a:p>
            <a:pPr marL="45720" indent="0">
              <a:buNone/>
            </a:pPr>
            <a:r>
              <a:rPr lang="ru-RU" sz="4000" dirty="0" smtClean="0"/>
              <a:t>  </a:t>
            </a:r>
            <a:r>
              <a:rPr lang="ru-RU" sz="4000" dirty="0"/>
              <a:t>стенда, иногда это может быть один и </a:t>
            </a:r>
            <a:endParaRPr lang="ru-RU" sz="4000" dirty="0" smtClean="0"/>
          </a:p>
          <a:p>
            <a:pPr marL="45720" indent="0">
              <a:buNone/>
            </a:pPr>
            <a:r>
              <a:rPr lang="ru-RU" sz="4000" dirty="0"/>
              <a:t> </a:t>
            </a:r>
            <a:r>
              <a:rPr lang="ru-RU" sz="4000" dirty="0" smtClean="0"/>
              <a:t> тот </a:t>
            </a:r>
            <a:r>
              <a:rPr lang="ru-RU" sz="4000" dirty="0"/>
              <a:t>же специалист</a:t>
            </a:r>
            <a:r>
              <a:rPr lang="ru-RU" sz="4000" dirty="0" smtClean="0"/>
              <a:t>.</a:t>
            </a:r>
          </a:p>
          <a:p>
            <a:pPr marL="45720" indent="0">
              <a:buNone/>
            </a:pPr>
            <a:endParaRPr lang="ru-RU" sz="4000" dirty="0"/>
          </a:p>
          <a:p>
            <a:r>
              <a:rPr lang="ru-RU" sz="4000" dirty="0"/>
              <a:t>Руководитель (администратор) стенда прежде всего приступает к выбору стратегии достижения поставленных целей и определению организационной структуры. Поскольку руководитель отвечает за достижение заданных результатов по участию в выставке, то его первостепенной задачей являются выбор оптимального состава и количества сотрудников и распределение их по эшелонам.</a:t>
            </a:r>
          </a:p>
          <a:p>
            <a:pPr marL="45720" indent="0">
              <a:buNone/>
            </a:pPr>
            <a:endParaRPr lang="ru-RU" sz="36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6345" y="692696"/>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91661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0" y="0"/>
            <a:ext cx="9036496" cy="6858000"/>
          </a:xfrm>
        </p:spPr>
        <p:txBody>
          <a:bodyPr>
            <a:normAutofit/>
          </a:bodyPr>
          <a:lstStyle/>
          <a:p>
            <a:r>
              <a:rPr lang="ru-RU" sz="2800" i="1" dirty="0"/>
              <a:t>Секрет успеха!</a:t>
            </a:r>
          </a:p>
          <a:p>
            <a:r>
              <a:rPr lang="ru-RU" sz="2800" i="1" dirty="0"/>
              <a:t>Для подсчета всех гостей, посетивших ваш стенд, воспользуйтесь очень простой, наглядной и эффективной методикой учета, почерпнутой мной из работы библиотекарей, которые каждый день считают количество посетителей своих фондов</a:t>
            </a:r>
            <a:r>
              <a:rPr lang="ru-RU" sz="2800" i="1" dirty="0" smtClean="0"/>
              <a:t>.</a:t>
            </a:r>
          </a:p>
          <a:p>
            <a:endParaRPr lang="ru-RU" sz="2800" i="1" dirty="0"/>
          </a:p>
          <a:p>
            <a:endParaRPr lang="ru-RU" sz="2800" i="1" dirty="0" smtClean="0"/>
          </a:p>
          <a:p>
            <a:r>
              <a:rPr lang="ru-RU" sz="2800" dirty="0"/>
              <a:t>На рисунке количество полностью заполненных квадратиков соответствует десяткам посетителей, а незаполненный квадратик определяет количество единиц посетителей.</a:t>
            </a:r>
          </a:p>
          <a:p>
            <a:endParaRPr lang="ru-RU" sz="2800" i="1" dirty="0"/>
          </a:p>
          <a:p>
            <a:endParaRPr lang="ru-RU" sz="3200"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405308"/>
            <a:ext cx="8820472" cy="94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110243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a:xfrm>
            <a:off x="323528" y="731520"/>
            <a:ext cx="8424936" cy="5793824"/>
          </a:xfrm>
        </p:spPr>
        <p:txBody>
          <a:bodyPr/>
          <a:lstStyle/>
          <a:p>
            <a:r>
              <a:rPr lang="ru-RU" sz="2800" dirty="0" smtClean="0"/>
              <a:t>Практический </a:t>
            </a:r>
            <a:r>
              <a:rPr lang="ru-RU" sz="2800" dirty="0"/>
              <a:t>опыт участия во многих выставках показывает: через некоторое время большинство сотрудников убеждаются в том, что собранная на выставке информация и, конечно, анкета контактов с посетителями являются ценнейшим рабочим материалом.</a:t>
            </a:r>
          </a:p>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3933056"/>
            <a:ext cx="2802052" cy="2293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535413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marL="320040" indent="-320040" eaLnBrk="1" fontAlgn="auto" hangingPunct="1">
              <a:spcAft>
                <a:spcPts val="0"/>
              </a:spcAft>
              <a:buClr>
                <a:schemeClr val="accent6">
                  <a:lumMod val="75000"/>
                </a:schemeClr>
              </a:buClr>
              <a:defRPr/>
            </a:pPr>
            <a:endParaRPr lang="ru-RU"/>
          </a:p>
        </p:txBody>
      </p:sp>
      <p:sp>
        <p:nvSpPr>
          <p:cNvPr id="51202" name="Объект 2"/>
          <p:cNvSpPr>
            <a:spLocks noGrp="1"/>
          </p:cNvSpPr>
          <p:nvPr>
            <p:ph sz="quarter" idx="4294967295"/>
          </p:nvPr>
        </p:nvSpPr>
        <p:spPr>
          <a:xfrm>
            <a:off x="0" y="0"/>
            <a:ext cx="9324975" cy="6524625"/>
          </a:xfrm>
        </p:spPr>
        <p:txBody>
          <a:bodyPr>
            <a:normAutofit lnSpcReduction="10000"/>
          </a:bodyPr>
          <a:lstStyle/>
          <a:p>
            <a:r>
              <a:rPr lang="ru-RU" sz="3200" smtClean="0"/>
              <a:t>Помимо обслуживания стенда сотрудникам следует заниматься изучением</a:t>
            </a:r>
            <a:r>
              <a:rPr lang="en-US" sz="3200" smtClean="0"/>
              <a:t> </a:t>
            </a:r>
            <a:r>
              <a:rPr lang="ru-RU" sz="3200" smtClean="0"/>
              <a:t>рынка. Информация о товарах, оформление стендов и деятельность</a:t>
            </a:r>
            <a:r>
              <a:rPr lang="en-US" sz="3200" smtClean="0"/>
              <a:t> </a:t>
            </a:r>
            <a:r>
              <a:rPr lang="ru-RU" sz="3200" smtClean="0"/>
              <a:t>конкурентов дают важные точки опоры. Обход выставки помогает мотивации и</a:t>
            </a:r>
            <a:r>
              <a:rPr lang="en-US" sz="3200" smtClean="0"/>
              <a:t> </a:t>
            </a:r>
            <a:r>
              <a:rPr lang="ru-RU" sz="3200" smtClean="0"/>
              <a:t>повышению квалификации сотрудников. </a:t>
            </a:r>
            <a:endParaRPr lang="en-US" sz="3200" smtClean="0"/>
          </a:p>
          <a:p>
            <a:r>
              <a:rPr lang="ru-RU" sz="3200" smtClean="0"/>
              <a:t>Нельзя недооценивать и печатную</a:t>
            </a:r>
            <a:r>
              <a:rPr lang="en-US" sz="3200" smtClean="0"/>
              <a:t> </a:t>
            </a:r>
            <a:r>
              <a:rPr lang="ru-RU" sz="3200" smtClean="0"/>
              <a:t>продукцию, которая есть на стендах у возможных конкурентов: проспекты и</a:t>
            </a:r>
            <a:r>
              <a:rPr lang="en-US" sz="3200" smtClean="0"/>
              <a:t> </a:t>
            </a:r>
            <a:r>
              <a:rPr lang="ru-RU" sz="3200" smtClean="0"/>
              <a:t>рекламный материал, брошюры, посвященные особым мероприятиям, рукописи</a:t>
            </a:r>
            <a:r>
              <a:rPr lang="en-US" sz="3200" smtClean="0"/>
              <a:t> </a:t>
            </a:r>
            <a:r>
              <a:rPr lang="ru-RU" sz="3200" smtClean="0"/>
              <a:t>докладов, спецвыпуски специальных журналов.</a:t>
            </a:r>
          </a:p>
        </p:txBody>
      </p:sp>
    </p:spTree>
    <p:extLst>
      <p:ext uri="{BB962C8B-B14F-4D97-AF65-F5344CB8AC3E}">
        <p14:creationId xmlns:p14="http://schemas.microsoft.com/office/powerpoint/2010/main" val="2025616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179512" y="188640"/>
            <a:ext cx="8712968" cy="6480720"/>
          </a:xfrm>
        </p:spPr>
        <p:txBody>
          <a:bodyPr>
            <a:normAutofit/>
          </a:bodyPr>
          <a:lstStyle/>
          <a:p>
            <a:r>
              <a:rPr lang="ru-RU" sz="2800" dirty="0" smtClean="0"/>
              <a:t>Чтобы выделится среди стендов, изготавливаются </a:t>
            </a:r>
            <a:r>
              <a:rPr lang="ru-RU" sz="2800" dirty="0"/>
              <a:t>различные рекламные материалы, которые придают стенду индивидуальность (диаграммы, световые сигналы и др.).</a:t>
            </a:r>
          </a:p>
          <a:p>
            <a:r>
              <a:rPr lang="ru-RU" sz="2800" dirty="0"/>
              <a:t>Сотрудники при ведении переговоров или при ответах на вопросы могут организовать бесплатную раздачу:</a:t>
            </a:r>
          </a:p>
          <a:p>
            <a:r>
              <a:rPr lang="ru-RU" sz="2800" dirty="0"/>
              <a:t>– мелких сувениров (брелоки, значки, рекламные пакеты и др.);</a:t>
            </a:r>
          </a:p>
          <a:p>
            <a:r>
              <a:rPr lang="ru-RU" sz="2800" dirty="0"/>
              <a:t>– образцов товаров.</a:t>
            </a:r>
          </a:p>
          <a:p>
            <a:endParaRPr lang="ru-RU" dirty="0"/>
          </a:p>
        </p:txBody>
      </p:sp>
    </p:spTree>
    <p:extLst>
      <p:ext uri="{BB962C8B-B14F-4D97-AF65-F5344CB8AC3E}">
        <p14:creationId xmlns:p14="http://schemas.microsoft.com/office/powerpoint/2010/main" val="57045743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a:xfrm>
            <a:off x="467544" y="0"/>
            <a:ext cx="8424936" cy="6525344"/>
          </a:xfrm>
        </p:spPr>
        <p:txBody>
          <a:bodyPr>
            <a:normAutofit fontScale="77500" lnSpcReduction="20000"/>
          </a:bodyPr>
          <a:lstStyle/>
          <a:p>
            <a:r>
              <a:rPr lang="ru-RU" sz="3600" dirty="0"/>
              <a:t>Для привлечения посетителей можно организовать различные специальные мероприятия на стенде:</a:t>
            </a:r>
          </a:p>
          <a:p>
            <a:r>
              <a:rPr lang="ru-RU" sz="3600" dirty="0"/>
              <a:t>– шоу;</a:t>
            </a:r>
          </a:p>
          <a:p>
            <a:r>
              <a:rPr lang="ru-RU" sz="3600" dirty="0"/>
              <a:t>– конкурсы;</a:t>
            </a:r>
          </a:p>
          <a:p>
            <a:r>
              <a:rPr lang="ru-RU" sz="3600" dirty="0"/>
              <a:t>– викторины;</a:t>
            </a:r>
          </a:p>
          <a:p>
            <a:r>
              <a:rPr lang="ru-RU" sz="3600" dirty="0"/>
              <a:t>– дегустации, передачу музыкальных программ;</a:t>
            </a:r>
          </a:p>
          <a:p>
            <a:r>
              <a:rPr lang="ru-RU" sz="3600" dirty="0"/>
              <a:t>– демонстрацию видеофильмов;</a:t>
            </a:r>
          </a:p>
          <a:p>
            <a:r>
              <a:rPr lang="ru-RU" sz="3600" dirty="0"/>
              <a:t>– показ слайдов;</a:t>
            </a:r>
          </a:p>
          <a:p>
            <a:r>
              <a:rPr lang="ru-RU" sz="3600" dirty="0"/>
              <a:t>– проведение пресс-конференций;</a:t>
            </a:r>
          </a:p>
          <a:p>
            <a:r>
              <a:rPr lang="ru-RU" sz="3600" dirty="0"/>
              <a:t>– коктейли для журналистов, почетных клиентов;</a:t>
            </a:r>
          </a:p>
          <a:p>
            <a:r>
              <a:rPr lang="ru-RU" sz="3600" dirty="0"/>
              <a:t>– прием и обслуживание VIP-персон и т. д.</a:t>
            </a:r>
          </a:p>
          <a:p>
            <a:endParaRPr lang="ru-RU" sz="3200" dirty="0"/>
          </a:p>
        </p:txBody>
      </p:sp>
    </p:spTree>
    <p:extLst>
      <p:ext uri="{BB962C8B-B14F-4D97-AF65-F5344CB8AC3E}">
        <p14:creationId xmlns:p14="http://schemas.microsoft.com/office/powerpoint/2010/main" val="18011024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a:xfrm>
            <a:off x="395536" y="332656"/>
            <a:ext cx="8280920" cy="6264696"/>
          </a:xfrm>
        </p:spPr>
        <p:txBody>
          <a:bodyPr>
            <a:normAutofit/>
          </a:bodyPr>
          <a:lstStyle/>
          <a:p>
            <a:r>
              <a:rPr lang="ru-RU" sz="2400" dirty="0" smtClean="0">
                <a:solidFill>
                  <a:srgbClr val="C00000"/>
                </a:solidFill>
              </a:rPr>
              <a:t>Домашнее задание 1.</a:t>
            </a:r>
          </a:p>
          <a:p>
            <a:r>
              <a:rPr lang="ru-RU" sz="2400" dirty="0" smtClean="0">
                <a:solidFill>
                  <a:srgbClr val="C00000"/>
                </a:solidFill>
              </a:rPr>
              <a:t>Опишите какие специальные мероприятия </a:t>
            </a:r>
            <a:r>
              <a:rPr lang="ru-RU" sz="2400" dirty="0">
                <a:solidFill>
                  <a:srgbClr val="C00000"/>
                </a:solidFill>
              </a:rPr>
              <a:t> </a:t>
            </a:r>
            <a:r>
              <a:rPr lang="ru-RU" sz="2400" dirty="0" smtClean="0">
                <a:solidFill>
                  <a:srgbClr val="C00000"/>
                </a:solidFill>
              </a:rPr>
              <a:t>будут организованы на стенде (выставочном зале) и каковы их цели.</a:t>
            </a:r>
          </a:p>
          <a:p>
            <a:r>
              <a:rPr lang="ru-RU" sz="2400" dirty="0" smtClean="0">
                <a:solidFill>
                  <a:srgbClr val="C00000"/>
                </a:solidFill>
              </a:rPr>
              <a:t> Не забудьте затем включить их в смету.</a:t>
            </a:r>
            <a:endParaRPr lang="ru-RU" sz="2400" dirty="0" smtClean="0">
              <a:solidFill>
                <a:schemeClr val="tx1"/>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428999"/>
            <a:ext cx="4475138" cy="2967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37800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a:xfrm>
            <a:off x="395536" y="332656"/>
            <a:ext cx="8280920" cy="6264696"/>
          </a:xfrm>
        </p:spPr>
        <p:txBody>
          <a:bodyPr>
            <a:normAutofit/>
          </a:bodyPr>
          <a:lstStyle/>
          <a:p>
            <a:r>
              <a:rPr lang="ru-RU" sz="2400" dirty="0" smtClean="0">
                <a:solidFill>
                  <a:srgbClr val="C00000"/>
                </a:solidFill>
              </a:rPr>
              <a:t>Домашнее </a:t>
            </a:r>
            <a:r>
              <a:rPr lang="ru-RU" sz="2400" dirty="0" smtClean="0">
                <a:solidFill>
                  <a:srgbClr val="C00000"/>
                </a:solidFill>
              </a:rPr>
              <a:t>задание 2.</a:t>
            </a:r>
            <a:endParaRPr lang="ru-RU" sz="2400" dirty="0" smtClean="0">
              <a:solidFill>
                <a:srgbClr val="C00000"/>
              </a:solidFill>
            </a:endParaRPr>
          </a:p>
          <a:p>
            <a:r>
              <a:rPr lang="ru-RU" sz="2400" dirty="0" smtClean="0">
                <a:solidFill>
                  <a:schemeClr val="tx1"/>
                </a:solidFill>
              </a:rPr>
              <a:t>Смоделируйте поэтапно работу стендистов и посетителей выставки на вашем стенде, исходя из психологических и других требований к работе стендиста.</a:t>
            </a:r>
          </a:p>
          <a:p>
            <a:r>
              <a:rPr lang="ru-RU" sz="2400" dirty="0" smtClean="0">
                <a:solidFill>
                  <a:schemeClr val="tx1"/>
                </a:solidFill>
              </a:rPr>
              <a:t>Задача стендиста: привлечь покупателя и уговорить его приобрети услугу.</a:t>
            </a:r>
          </a:p>
          <a:p>
            <a:r>
              <a:rPr lang="ru-RU" sz="2400" dirty="0" smtClean="0">
                <a:solidFill>
                  <a:schemeClr val="tx1"/>
                </a:solidFill>
              </a:rPr>
              <a:t>Задача посетителя выставки – подыграть стендисту, помочь в достижении поставленной цели.</a:t>
            </a:r>
            <a:endParaRPr lang="ru-RU" sz="2400"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0022" y="4077072"/>
            <a:ext cx="3430526" cy="256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560404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p:txBody>
          <a:bodyPr/>
          <a:lstStyle/>
          <a:p>
            <a:endParaRPr lang="ru-RU"/>
          </a:p>
        </p:txBody>
      </p:sp>
    </p:spTree>
    <p:extLst>
      <p:ext uri="{BB962C8B-B14F-4D97-AF65-F5344CB8AC3E}">
        <p14:creationId xmlns:p14="http://schemas.microsoft.com/office/powerpoint/2010/main" val="413865505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620688"/>
            <a:ext cx="6512511" cy="1143000"/>
          </a:xfrm>
        </p:spPr>
        <p:txBody>
          <a:bodyPr/>
          <a:lstStyle/>
          <a:p>
            <a:pPr algn="ctr"/>
            <a:endParaRPr lang="ru-RU" sz="2400" dirty="0"/>
          </a:p>
        </p:txBody>
      </p:sp>
      <p:pic>
        <p:nvPicPr>
          <p:cNvPr id="2051" name="Picture 3"/>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539552" y="4797152"/>
            <a:ext cx="2853175" cy="160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4310063"/>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3277741"/>
            <a:ext cx="2438400"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3888" y="4087366"/>
            <a:ext cx="1524000" cy="276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72187" y="116632"/>
            <a:ext cx="2667000"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4104267"/>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713</TotalTime>
  <Words>3827</Words>
  <Application>Microsoft Office PowerPoint</Application>
  <PresentationFormat>Экран (4:3)</PresentationFormat>
  <Paragraphs>346</Paragraphs>
  <Slides>98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98</vt:i4>
      </vt:variant>
    </vt:vector>
  </HeadingPairs>
  <TitlesOfParts>
    <vt:vector size="99" baseType="lpstr">
      <vt:lpstr>Воздушный поток</vt:lpstr>
      <vt:lpstr>ПЛАНИРОВАНИЕ РАБОТЫ НА СТЕНДЕ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Подготовка, обучение и тренинги персонала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Работа за пределами стенда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Работа с посетителями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Демонстрация товаров/услуг</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Основы выставочного бизнеса</dc:title>
  <dc:creator>Руслан</dc:creator>
  <cp:lastModifiedBy>Руслан</cp:lastModifiedBy>
  <cp:revision>75</cp:revision>
  <dcterms:created xsi:type="dcterms:W3CDTF">2014-02-18T18:13:37Z</dcterms:created>
  <dcterms:modified xsi:type="dcterms:W3CDTF">2014-04-21T11:32:08Z</dcterms:modified>
</cp:coreProperties>
</file>